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93" r:id="rId4"/>
  </p:sldMasterIdLst>
  <p:notesMasterIdLst>
    <p:notesMasterId r:id="rId19"/>
  </p:notesMasterIdLst>
  <p:handoutMasterIdLst>
    <p:handoutMasterId r:id="rId20"/>
  </p:handoutMasterIdLst>
  <p:sldIdLst>
    <p:sldId id="256" r:id="rId5"/>
    <p:sldId id="278" r:id="rId6"/>
    <p:sldId id="264" r:id="rId7"/>
    <p:sldId id="265" r:id="rId8"/>
    <p:sldId id="277" r:id="rId9"/>
    <p:sldId id="268" r:id="rId10"/>
    <p:sldId id="267" r:id="rId11"/>
    <p:sldId id="269" r:id="rId12"/>
    <p:sldId id="270" r:id="rId13"/>
    <p:sldId id="271" r:id="rId14"/>
    <p:sldId id="272" r:id="rId15"/>
    <p:sldId id="273" r:id="rId16"/>
    <p:sldId id="274" r:id="rId17"/>
    <p:sldId id="276" r:id="rId18"/>
  </p:sldIdLst>
  <p:sldSz cx="9144000" cy="6858000" type="screen4x3"/>
  <p:notesSz cx="6858000" cy="91011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007E"/>
    <a:srgbClr val="00205B"/>
    <a:srgbClr val="007D37"/>
    <a:srgbClr val="00AE40"/>
    <a:srgbClr val="FF585D"/>
    <a:srgbClr val="9CDBD9"/>
    <a:srgbClr val="F2A900"/>
    <a:srgbClr val="CC3399"/>
    <a:srgbClr val="EAB2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245" autoAdjust="0"/>
    <p:restoredTop sz="94660"/>
  </p:normalViewPr>
  <p:slideViewPr>
    <p:cSldViewPr snapToGrid="0" snapToObjects="1">
      <p:cViewPr>
        <p:scale>
          <a:sx n="76" d="100"/>
          <a:sy n="76" d="100"/>
        </p:scale>
        <p:origin x="856" y="3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505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5057"/>
          </a:xfrm>
          <a:prstGeom prst="rect">
            <a:avLst/>
          </a:prstGeom>
        </p:spPr>
        <p:txBody>
          <a:bodyPr vert="horz" lIns="91440" tIns="45720" rIns="91440" bIns="45720" rtlCol="0"/>
          <a:lstStyle>
            <a:lvl1pPr algn="r">
              <a:defRPr sz="1200"/>
            </a:lvl1pPr>
          </a:lstStyle>
          <a:p>
            <a:fld id="{D84EA76D-8775-4439-84BA-BF7484BC26D6}" type="datetimeFigureOut">
              <a:rPr lang="en-US" smtClean="0"/>
              <a:pPr/>
              <a:t>1/27/20</a:t>
            </a:fld>
            <a:endParaRPr lang="en-US" dirty="0"/>
          </a:p>
        </p:txBody>
      </p:sp>
      <p:sp>
        <p:nvSpPr>
          <p:cNvPr id="4" name="Footer Placeholder 3"/>
          <p:cNvSpPr>
            <a:spLocks noGrp="1"/>
          </p:cNvSpPr>
          <p:nvPr>
            <p:ph type="ftr" sz="quarter" idx="2"/>
          </p:nvPr>
        </p:nvSpPr>
        <p:spPr>
          <a:xfrm>
            <a:off x="0" y="8644501"/>
            <a:ext cx="2971800" cy="45505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44501"/>
            <a:ext cx="2971800" cy="455057"/>
          </a:xfrm>
          <a:prstGeom prst="rect">
            <a:avLst/>
          </a:prstGeom>
        </p:spPr>
        <p:txBody>
          <a:bodyPr vert="horz" lIns="91440" tIns="45720" rIns="91440" bIns="45720" rtlCol="0" anchor="b"/>
          <a:lstStyle>
            <a:lvl1pPr algn="r">
              <a:defRPr sz="1200"/>
            </a:lvl1pPr>
          </a:lstStyle>
          <a:p>
            <a:fld id="{4F74FF5E-6690-43B4-85B7-90FDDF4645C0}" type="slidenum">
              <a:rPr lang="en-US" smtClean="0"/>
              <a:pPr/>
              <a:t>‹#›</a:t>
            </a:fld>
            <a:endParaRPr lang="en-US" dirty="0"/>
          </a:p>
        </p:txBody>
      </p:sp>
    </p:spTree>
    <p:extLst>
      <p:ext uri="{BB962C8B-B14F-4D97-AF65-F5344CB8AC3E}">
        <p14:creationId xmlns:p14="http://schemas.microsoft.com/office/powerpoint/2010/main" val="1899013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505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5057"/>
          </a:xfrm>
          <a:prstGeom prst="rect">
            <a:avLst/>
          </a:prstGeom>
        </p:spPr>
        <p:txBody>
          <a:bodyPr vert="horz" lIns="91440" tIns="45720" rIns="91440" bIns="45720" rtlCol="0"/>
          <a:lstStyle>
            <a:lvl1pPr algn="r">
              <a:defRPr sz="1200"/>
            </a:lvl1pPr>
          </a:lstStyle>
          <a:p>
            <a:fld id="{03F96B89-347D-4D01-8D72-A2E50A5C1A14}" type="datetimeFigureOut">
              <a:rPr lang="en-US" smtClean="0"/>
              <a:pPr/>
              <a:t>1/27/20</a:t>
            </a:fld>
            <a:endParaRPr lang="en-US" dirty="0"/>
          </a:p>
        </p:txBody>
      </p:sp>
      <p:sp>
        <p:nvSpPr>
          <p:cNvPr id="4" name="Slide Image Placeholder 3"/>
          <p:cNvSpPr>
            <a:spLocks noGrp="1" noRot="1" noChangeAspect="1"/>
          </p:cNvSpPr>
          <p:nvPr>
            <p:ph type="sldImg" idx="2"/>
          </p:nvPr>
        </p:nvSpPr>
        <p:spPr>
          <a:xfrm>
            <a:off x="1154113" y="682625"/>
            <a:ext cx="4549775" cy="34131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23041"/>
            <a:ext cx="5486400" cy="40955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44501"/>
            <a:ext cx="2971800" cy="45505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44501"/>
            <a:ext cx="2971800" cy="455057"/>
          </a:xfrm>
          <a:prstGeom prst="rect">
            <a:avLst/>
          </a:prstGeom>
        </p:spPr>
        <p:txBody>
          <a:bodyPr vert="horz" lIns="91440" tIns="45720" rIns="91440" bIns="45720" rtlCol="0" anchor="b"/>
          <a:lstStyle>
            <a:lvl1pPr algn="r">
              <a:defRPr sz="1200"/>
            </a:lvl1pPr>
          </a:lstStyle>
          <a:p>
            <a:fld id="{CE43E34F-1680-4920-86EC-93FF08B04A52}" type="slidenum">
              <a:rPr lang="en-US" smtClean="0"/>
              <a:pPr/>
              <a:t>‹#›</a:t>
            </a:fld>
            <a:endParaRPr lang="en-US" dirty="0"/>
          </a:p>
        </p:txBody>
      </p:sp>
    </p:spTree>
    <p:extLst>
      <p:ext uri="{BB962C8B-B14F-4D97-AF65-F5344CB8AC3E}">
        <p14:creationId xmlns:p14="http://schemas.microsoft.com/office/powerpoint/2010/main" val="2476644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45366-A994-4CD4-A734-04F124C477C7}"/>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9653D4CB-C32B-4C8D-8EE8-F7B083F72C0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7CB4EA14-0EC0-4A0A-AC0E-E2F5D0CED0BE}"/>
              </a:ext>
            </a:extLst>
          </p:cNvPr>
          <p:cNvSpPr>
            <a:spLocks noGrp="1"/>
          </p:cNvSpPr>
          <p:nvPr>
            <p:ph type="dt" sz="half" idx="10"/>
          </p:nvPr>
        </p:nvSpPr>
        <p:spPr/>
        <p:txBody>
          <a:bodyPr/>
          <a:lstStyle/>
          <a:p>
            <a:fld id="{8692AF75-7D51-4A61-AC66-4FA8749039D1}" type="datetime1">
              <a:rPr lang="en-US" smtClean="0"/>
              <a:t>1/27/20</a:t>
            </a:fld>
            <a:endParaRPr lang="en-US" dirty="0"/>
          </a:p>
        </p:txBody>
      </p:sp>
      <p:sp>
        <p:nvSpPr>
          <p:cNvPr id="5" name="Footer Placeholder 4">
            <a:extLst>
              <a:ext uri="{FF2B5EF4-FFF2-40B4-BE49-F238E27FC236}">
                <a16:creationId xmlns:a16="http://schemas.microsoft.com/office/drawing/2014/main" id="{9AF923C0-78A2-4252-8BC8-045B5F2DFFAD}"/>
              </a:ext>
            </a:extLst>
          </p:cNvPr>
          <p:cNvSpPr>
            <a:spLocks noGrp="1"/>
          </p:cNvSpPr>
          <p:nvPr>
            <p:ph type="ftr" sz="quarter" idx="11"/>
          </p:nvPr>
        </p:nvSpPr>
        <p:spPr/>
        <p:txBody>
          <a:bodyPr/>
          <a:lstStyle/>
          <a:p>
            <a:r>
              <a:rPr lang="en-US"/>
              <a:t>BROADRIPPLEINDY.ORG</a:t>
            </a:r>
            <a:endParaRPr lang="en-US" dirty="0"/>
          </a:p>
        </p:txBody>
      </p:sp>
      <p:sp>
        <p:nvSpPr>
          <p:cNvPr id="6" name="Slide Number Placeholder 5">
            <a:extLst>
              <a:ext uri="{FF2B5EF4-FFF2-40B4-BE49-F238E27FC236}">
                <a16:creationId xmlns:a16="http://schemas.microsoft.com/office/drawing/2014/main" id="{6460CACC-D20F-41CD-BEB1-E38F3F50EAEC}"/>
              </a:ext>
            </a:extLst>
          </p:cNvPr>
          <p:cNvSpPr>
            <a:spLocks noGrp="1"/>
          </p:cNvSpPr>
          <p:nvPr>
            <p:ph type="sldNum" sz="quarter" idx="12"/>
          </p:nvPr>
        </p:nvSpPr>
        <p:spPr/>
        <p:txBody>
          <a:bodyPr/>
          <a:lstStyle/>
          <a:p>
            <a:fld id="{766DC6A0-A432-CC4F-AAF0-9440F5701144}" type="slidenum">
              <a:rPr lang="en-US" smtClean="0"/>
              <a:pPr/>
              <a:t>‹#›</a:t>
            </a:fld>
            <a:endParaRPr lang="en-US" dirty="0"/>
          </a:p>
        </p:txBody>
      </p:sp>
    </p:spTree>
    <p:extLst>
      <p:ext uri="{BB962C8B-B14F-4D97-AF65-F5344CB8AC3E}">
        <p14:creationId xmlns:p14="http://schemas.microsoft.com/office/powerpoint/2010/main" val="1068694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505C9-282C-4A95-95E3-AF78B2A1B7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EAF4AC-75C6-4797-96D5-27B9CD9710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0E7572-3AF9-42A7-904B-9CD6F268F18F}"/>
              </a:ext>
            </a:extLst>
          </p:cNvPr>
          <p:cNvSpPr>
            <a:spLocks noGrp="1"/>
          </p:cNvSpPr>
          <p:nvPr>
            <p:ph type="dt" sz="half" idx="10"/>
          </p:nvPr>
        </p:nvSpPr>
        <p:spPr/>
        <p:txBody>
          <a:bodyPr/>
          <a:lstStyle/>
          <a:p>
            <a:fld id="{90CE4680-EC4B-40C1-A8F8-476FBB0F3236}" type="datetime1">
              <a:rPr lang="en-US" smtClean="0"/>
              <a:t>1/27/20</a:t>
            </a:fld>
            <a:endParaRPr lang="en-US" dirty="0"/>
          </a:p>
        </p:txBody>
      </p:sp>
      <p:sp>
        <p:nvSpPr>
          <p:cNvPr id="5" name="Footer Placeholder 4">
            <a:extLst>
              <a:ext uri="{FF2B5EF4-FFF2-40B4-BE49-F238E27FC236}">
                <a16:creationId xmlns:a16="http://schemas.microsoft.com/office/drawing/2014/main" id="{154738BB-0FA4-421C-9A4B-B00D6F70F8B7}"/>
              </a:ext>
            </a:extLst>
          </p:cNvPr>
          <p:cNvSpPr>
            <a:spLocks noGrp="1"/>
          </p:cNvSpPr>
          <p:nvPr>
            <p:ph type="ftr" sz="quarter" idx="11"/>
          </p:nvPr>
        </p:nvSpPr>
        <p:spPr/>
        <p:txBody>
          <a:bodyPr/>
          <a:lstStyle/>
          <a:p>
            <a:r>
              <a:rPr lang="en-US"/>
              <a:t>BROADRIPPLEINDY.ORG</a:t>
            </a:r>
            <a:endParaRPr lang="en-US" dirty="0"/>
          </a:p>
        </p:txBody>
      </p:sp>
      <p:sp>
        <p:nvSpPr>
          <p:cNvPr id="6" name="Slide Number Placeholder 5">
            <a:extLst>
              <a:ext uri="{FF2B5EF4-FFF2-40B4-BE49-F238E27FC236}">
                <a16:creationId xmlns:a16="http://schemas.microsoft.com/office/drawing/2014/main" id="{30B5BC24-F05C-4DFF-BE30-44E07D350928}"/>
              </a:ext>
            </a:extLst>
          </p:cNvPr>
          <p:cNvSpPr>
            <a:spLocks noGrp="1"/>
          </p:cNvSpPr>
          <p:nvPr>
            <p:ph type="sldNum" sz="quarter" idx="12"/>
          </p:nvPr>
        </p:nvSpPr>
        <p:spPr/>
        <p:txBody>
          <a:bodyPr/>
          <a:lstStyle/>
          <a:p>
            <a:fld id="{766DC6A0-A432-CC4F-AAF0-9440F5701144}" type="slidenum">
              <a:rPr lang="en-US" smtClean="0"/>
              <a:pPr/>
              <a:t>‹#›</a:t>
            </a:fld>
            <a:endParaRPr lang="en-US" dirty="0"/>
          </a:p>
        </p:txBody>
      </p:sp>
    </p:spTree>
    <p:extLst>
      <p:ext uri="{BB962C8B-B14F-4D97-AF65-F5344CB8AC3E}">
        <p14:creationId xmlns:p14="http://schemas.microsoft.com/office/powerpoint/2010/main" val="3864440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D0A75EC-7619-4AD5-8F76-540D7FCC19FF}"/>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11DFCD4-4DB1-4758-8690-C21F51FA45E4}"/>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C60C4B-C7B0-4395-B01D-5A09A5F36605}"/>
              </a:ext>
            </a:extLst>
          </p:cNvPr>
          <p:cNvSpPr>
            <a:spLocks noGrp="1"/>
          </p:cNvSpPr>
          <p:nvPr>
            <p:ph type="dt" sz="half" idx="10"/>
          </p:nvPr>
        </p:nvSpPr>
        <p:spPr/>
        <p:txBody>
          <a:bodyPr/>
          <a:lstStyle/>
          <a:p>
            <a:fld id="{DFE20627-A4C6-4DB2-AA01-9C7A27688933}" type="datetime1">
              <a:rPr lang="en-US" smtClean="0"/>
              <a:t>1/27/20</a:t>
            </a:fld>
            <a:endParaRPr lang="en-US" dirty="0"/>
          </a:p>
        </p:txBody>
      </p:sp>
      <p:sp>
        <p:nvSpPr>
          <p:cNvPr id="5" name="Footer Placeholder 4">
            <a:extLst>
              <a:ext uri="{FF2B5EF4-FFF2-40B4-BE49-F238E27FC236}">
                <a16:creationId xmlns:a16="http://schemas.microsoft.com/office/drawing/2014/main" id="{EBFBFF62-86F0-45EE-830A-9915E4FAA394}"/>
              </a:ext>
            </a:extLst>
          </p:cNvPr>
          <p:cNvSpPr>
            <a:spLocks noGrp="1"/>
          </p:cNvSpPr>
          <p:nvPr>
            <p:ph type="ftr" sz="quarter" idx="11"/>
          </p:nvPr>
        </p:nvSpPr>
        <p:spPr/>
        <p:txBody>
          <a:bodyPr/>
          <a:lstStyle/>
          <a:p>
            <a:r>
              <a:rPr lang="en-US"/>
              <a:t>BROADRIPPLEINDY.ORG</a:t>
            </a:r>
            <a:endParaRPr lang="en-US" dirty="0"/>
          </a:p>
        </p:txBody>
      </p:sp>
      <p:sp>
        <p:nvSpPr>
          <p:cNvPr id="6" name="Slide Number Placeholder 5">
            <a:extLst>
              <a:ext uri="{FF2B5EF4-FFF2-40B4-BE49-F238E27FC236}">
                <a16:creationId xmlns:a16="http://schemas.microsoft.com/office/drawing/2014/main" id="{2A670BAD-F109-4B13-BF3D-7435050948F4}"/>
              </a:ext>
            </a:extLst>
          </p:cNvPr>
          <p:cNvSpPr>
            <a:spLocks noGrp="1"/>
          </p:cNvSpPr>
          <p:nvPr>
            <p:ph type="sldNum" sz="quarter" idx="12"/>
          </p:nvPr>
        </p:nvSpPr>
        <p:spPr/>
        <p:txBody>
          <a:bodyPr/>
          <a:lstStyle/>
          <a:p>
            <a:fld id="{766DC6A0-A432-CC4F-AAF0-9440F5701144}" type="slidenum">
              <a:rPr lang="en-US" smtClean="0"/>
              <a:pPr/>
              <a:t>‹#›</a:t>
            </a:fld>
            <a:endParaRPr lang="en-US" dirty="0"/>
          </a:p>
        </p:txBody>
      </p:sp>
    </p:spTree>
    <p:extLst>
      <p:ext uri="{BB962C8B-B14F-4D97-AF65-F5344CB8AC3E}">
        <p14:creationId xmlns:p14="http://schemas.microsoft.com/office/powerpoint/2010/main" val="3503170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8675E-4C80-4CC1-A9FB-4F373E73FD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157A06-161E-49E0-8251-246C5E0C6B9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807A58-3F30-4BD2-825A-24833B153921}"/>
              </a:ext>
            </a:extLst>
          </p:cNvPr>
          <p:cNvSpPr>
            <a:spLocks noGrp="1"/>
          </p:cNvSpPr>
          <p:nvPr>
            <p:ph type="dt" sz="half" idx="10"/>
          </p:nvPr>
        </p:nvSpPr>
        <p:spPr/>
        <p:txBody>
          <a:bodyPr/>
          <a:lstStyle/>
          <a:p>
            <a:fld id="{771240D7-4157-4309-84C9-4211073E122D}" type="datetime1">
              <a:rPr lang="en-US" smtClean="0"/>
              <a:t>1/27/20</a:t>
            </a:fld>
            <a:endParaRPr lang="en-US" dirty="0"/>
          </a:p>
        </p:txBody>
      </p:sp>
      <p:sp>
        <p:nvSpPr>
          <p:cNvPr id="5" name="Footer Placeholder 4">
            <a:extLst>
              <a:ext uri="{FF2B5EF4-FFF2-40B4-BE49-F238E27FC236}">
                <a16:creationId xmlns:a16="http://schemas.microsoft.com/office/drawing/2014/main" id="{8F1D18DC-21CF-4C0E-9DA4-8480921708B0}"/>
              </a:ext>
            </a:extLst>
          </p:cNvPr>
          <p:cNvSpPr>
            <a:spLocks noGrp="1"/>
          </p:cNvSpPr>
          <p:nvPr>
            <p:ph type="ftr" sz="quarter" idx="11"/>
          </p:nvPr>
        </p:nvSpPr>
        <p:spPr/>
        <p:txBody>
          <a:bodyPr/>
          <a:lstStyle/>
          <a:p>
            <a:r>
              <a:rPr lang="en-US"/>
              <a:t>BROADRIPPLEINDY.ORG</a:t>
            </a:r>
            <a:endParaRPr lang="en-US" dirty="0"/>
          </a:p>
        </p:txBody>
      </p:sp>
      <p:sp>
        <p:nvSpPr>
          <p:cNvPr id="6" name="Slide Number Placeholder 5">
            <a:extLst>
              <a:ext uri="{FF2B5EF4-FFF2-40B4-BE49-F238E27FC236}">
                <a16:creationId xmlns:a16="http://schemas.microsoft.com/office/drawing/2014/main" id="{B80FE1F7-2368-4189-A41E-A0BBCC2D709D}"/>
              </a:ext>
            </a:extLst>
          </p:cNvPr>
          <p:cNvSpPr>
            <a:spLocks noGrp="1"/>
          </p:cNvSpPr>
          <p:nvPr>
            <p:ph type="sldNum" sz="quarter" idx="12"/>
          </p:nvPr>
        </p:nvSpPr>
        <p:spPr/>
        <p:txBody>
          <a:bodyPr/>
          <a:lstStyle/>
          <a:p>
            <a:fld id="{766DC6A0-A432-CC4F-AAF0-9440F5701144}" type="slidenum">
              <a:rPr lang="en-US" smtClean="0"/>
              <a:pPr/>
              <a:t>‹#›</a:t>
            </a:fld>
            <a:endParaRPr lang="en-US" dirty="0"/>
          </a:p>
        </p:txBody>
      </p:sp>
    </p:spTree>
    <p:extLst>
      <p:ext uri="{BB962C8B-B14F-4D97-AF65-F5344CB8AC3E}">
        <p14:creationId xmlns:p14="http://schemas.microsoft.com/office/powerpoint/2010/main" val="1402489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A97B0-C328-4680-9FCC-FC05A1E73B35}"/>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835B6798-43AB-4512-9A07-BD1CD440FAFA}"/>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16ADA2-2CDE-4989-A505-760C8D5E59CF}"/>
              </a:ext>
            </a:extLst>
          </p:cNvPr>
          <p:cNvSpPr>
            <a:spLocks noGrp="1"/>
          </p:cNvSpPr>
          <p:nvPr>
            <p:ph type="dt" sz="half" idx="10"/>
          </p:nvPr>
        </p:nvSpPr>
        <p:spPr/>
        <p:txBody>
          <a:bodyPr/>
          <a:lstStyle/>
          <a:p>
            <a:fld id="{D63B0F8A-18A0-4934-8949-58D74F0DB1BF}" type="datetime1">
              <a:rPr lang="en-US" smtClean="0"/>
              <a:t>1/27/20</a:t>
            </a:fld>
            <a:endParaRPr lang="en-US" dirty="0"/>
          </a:p>
        </p:txBody>
      </p:sp>
      <p:sp>
        <p:nvSpPr>
          <p:cNvPr id="5" name="Footer Placeholder 4">
            <a:extLst>
              <a:ext uri="{FF2B5EF4-FFF2-40B4-BE49-F238E27FC236}">
                <a16:creationId xmlns:a16="http://schemas.microsoft.com/office/drawing/2014/main" id="{CA6F3C95-ACDF-411A-88FC-87224366DC41}"/>
              </a:ext>
            </a:extLst>
          </p:cNvPr>
          <p:cNvSpPr>
            <a:spLocks noGrp="1"/>
          </p:cNvSpPr>
          <p:nvPr>
            <p:ph type="ftr" sz="quarter" idx="11"/>
          </p:nvPr>
        </p:nvSpPr>
        <p:spPr/>
        <p:txBody>
          <a:bodyPr/>
          <a:lstStyle/>
          <a:p>
            <a:r>
              <a:rPr lang="en-US"/>
              <a:t>BROADRIPPLEINDY.ORG</a:t>
            </a:r>
            <a:endParaRPr lang="en-US" dirty="0"/>
          </a:p>
        </p:txBody>
      </p:sp>
      <p:sp>
        <p:nvSpPr>
          <p:cNvPr id="6" name="Slide Number Placeholder 5">
            <a:extLst>
              <a:ext uri="{FF2B5EF4-FFF2-40B4-BE49-F238E27FC236}">
                <a16:creationId xmlns:a16="http://schemas.microsoft.com/office/drawing/2014/main" id="{216464FA-5697-4261-A1E4-8E656F80E852}"/>
              </a:ext>
            </a:extLst>
          </p:cNvPr>
          <p:cNvSpPr>
            <a:spLocks noGrp="1"/>
          </p:cNvSpPr>
          <p:nvPr>
            <p:ph type="sldNum" sz="quarter" idx="12"/>
          </p:nvPr>
        </p:nvSpPr>
        <p:spPr/>
        <p:txBody>
          <a:bodyPr/>
          <a:lstStyle/>
          <a:p>
            <a:fld id="{766DC6A0-A432-CC4F-AAF0-9440F5701144}" type="slidenum">
              <a:rPr lang="en-US" smtClean="0"/>
              <a:pPr/>
              <a:t>‹#›</a:t>
            </a:fld>
            <a:endParaRPr lang="en-US" dirty="0"/>
          </a:p>
        </p:txBody>
      </p:sp>
    </p:spTree>
    <p:extLst>
      <p:ext uri="{BB962C8B-B14F-4D97-AF65-F5344CB8AC3E}">
        <p14:creationId xmlns:p14="http://schemas.microsoft.com/office/powerpoint/2010/main" val="1679313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D847C-F51A-42A9-8710-B887629654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2DF07B-72CC-4813-983F-7D5792121310}"/>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7B21876-8758-4C2D-9F64-8FA66468D31A}"/>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7FF23D-801D-4CE8-9425-3C821F386981}"/>
              </a:ext>
            </a:extLst>
          </p:cNvPr>
          <p:cNvSpPr>
            <a:spLocks noGrp="1"/>
          </p:cNvSpPr>
          <p:nvPr>
            <p:ph type="dt" sz="half" idx="10"/>
          </p:nvPr>
        </p:nvSpPr>
        <p:spPr/>
        <p:txBody>
          <a:bodyPr/>
          <a:lstStyle/>
          <a:p>
            <a:fld id="{FF5300AD-D8FF-40AD-BF75-F027F3B142AC}" type="datetime1">
              <a:rPr lang="en-US" smtClean="0"/>
              <a:t>1/27/20</a:t>
            </a:fld>
            <a:endParaRPr lang="en-US" dirty="0"/>
          </a:p>
        </p:txBody>
      </p:sp>
      <p:sp>
        <p:nvSpPr>
          <p:cNvPr id="6" name="Footer Placeholder 5">
            <a:extLst>
              <a:ext uri="{FF2B5EF4-FFF2-40B4-BE49-F238E27FC236}">
                <a16:creationId xmlns:a16="http://schemas.microsoft.com/office/drawing/2014/main" id="{74C2A5E4-5693-4C47-958C-8CD1BBCDB8DD}"/>
              </a:ext>
            </a:extLst>
          </p:cNvPr>
          <p:cNvSpPr>
            <a:spLocks noGrp="1"/>
          </p:cNvSpPr>
          <p:nvPr>
            <p:ph type="ftr" sz="quarter" idx="11"/>
          </p:nvPr>
        </p:nvSpPr>
        <p:spPr/>
        <p:txBody>
          <a:bodyPr/>
          <a:lstStyle/>
          <a:p>
            <a:r>
              <a:rPr lang="en-US"/>
              <a:t>BROADRIPPLEINDY.ORG</a:t>
            </a:r>
            <a:endParaRPr lang="en-US" dirty="0"/>
          </a:p>
        </p:txBody>
      </p:sp>
      <p:sp>
        <p:nvSpPr>
          <p:cNvPr id="7" name="Slide Number Placeholder 6">
            <a:extLst>
              <a:ext uri="{FF2B5EF4-FFF2-40B4-BE49-F238E27FC236}">
                <a16:creationId xmlns:a16="http://schemas.microsoft.com/office/drawing/2014/main" id="{4A8BF75F-1CCD-4FB8-AA8F-A2625FE9BD8A}"/>
              </a:ext>
            </a:extLst>
          </p:cNvPr>
          <p:cNvSpPr>
            <a:spLocks noGrp="1"/>
          </p:cNvSpPr>
          <p:nvPr>
            <p:ph type="sldNum" sz="quarter" idx="12"/>
          </p:nvPr>
        </p:nvSpPr>
        <p:spPr/>
        <p:txBody>
          <a:bodyPr/>
          <a:lstStyle/>
          <a:p>
            <a:fld id="{766DC6A0-A432-CC4F-AAF0-9440F5701144}" type="slidenum">
              <a:rPr lang="en-US" smtClean="0"/>
              <a:pPr/>
              <a:t>‹#›</a:t>
            </a:fld>
            <a:endParaRPr lang="en-US" dirty="0"/>
          </a:p>
        </p:txBody>
      </p:sp>
    </p:spTree>
    <p:extLst>
      <p:ext uri="{BB962C8B-B14F-4D97-AF65-F5344CB8AC3E}">
        <p14:creationId xmlns:p14="http://schemas.microsoft.com/office/powerpoint/2010/main" val="1697985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24FB0-68C0-41D8-8172-9C263D94E67C}"/>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3DD6F49-60B9-4A25-B674-CC5DFBE57E88}"/>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D371D95-52B3-4478-AB93-0ADA27FD87D8}"/>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5D6E678-E3A0-4FE2-820D-4FEC25A4ED95}"/>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3BF7B0D-8B2A-4FB3-86A1-F3D013456149}"/>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59AAE9-01D6-486B-8B50-341813FA4A2B}"/>
              </a:ext>
            </a:extLst>
          </p:cNvPr>
          <p:cNvSpPr>
            <a:spLocks noGrp="1"/>
          </p:cNvSpPr>
          <p:nvPr>
            <p:ph type="dt" sz="half" idx="10"/>
          </p:nvPr>
        </p:nvSpPr>
        <p:spPr/>
        <p:txBody>
          <a:bodyPr/>
          <a:lstStyle/>
          <a:p>
            <a:fld id="{D8700E12-EC44-4321-9DEF-CD37731A86A8}" type="datetime1">
              <a:rPr lang="en-US" smtClean="0"/>
              <a:t>1/27/20</a:t>
            </a:fld>
            <a:endParaRPr lang="en-US" dirty="0"/>
          </a:p>
        </p:txBody>
      </p:sp>
      <p:sp>
        <p:nvSpPr>
          <p:cNvPr id="8" name="Footer Placeholder 7">
            <a:extLst>
              <a:ext uri="{FF2B5EF4-FFF2-40B4-BE49-F238E27FC236}">
                <a16:creationId xmlns:a16="http://schemas.microsoft.com/office/drawing/2014/main" id="{067C0E17-8229-4694-A35A-8F37D3441085}"/>
              </a:ext>
            </a:extLst>
          </p:cNvPr>
          <p:cNvSpPr>
            <a:spLocks noGrp="1"/>
          </p:cNvSpPr>
          <p:nvPr>
            <p:ph type="ftr" sz="quarter" idx="11"/>
          </p:nvPr>
        </p:nvSpPr>
        <p:spPr/>
        <p:txBody>
          <a:bodyPr/>
          <a:lstStyle/>
          <a:p>
            <a:r>
              <a:rPr lang="en-US"/>
              <a:t>BROADRIPPLEINDY.ORG</a:t>
            </a:r>
            <a:endParaRPr lang="en-US" dirty="0"/>
          </a:p>
        </p:txBody>
      </p:sp>
      <p:sp>
        <p:nvSpPr>
          <p:cNvPr id="9" name="Slide Number Placeholder 8">
            <a:extLst>
              <a:ext uri="{FF2B5EF4-FFF2-40B4-BE49-F238E27FC236}">
                <a16:creationId xmlns:a16="http://schemas.microsoft.com/office/drawing/2014/main" id="{9092CD80-B262-4341-8B5B-844917472244}"/>
              </a:ext>
            </a:extLst>
          </p:cNvPr>
          <p:cNvSpPr>
            <a:spLocks noGrp="1"/>
          </p:cNvSpPr>
          <p:nvPr>
            <p:ph type="sldNum" sz="quarter" idx="12"/>
          </p:nvPr>
        </p:nvSpPr>
        <p:spPr/>
        <p:txBody>
          <a:bodyPr/>
          <a:lstStyle/>
          <a:p>
            <a:fld id="{766DC6A0-A432-CC4F-AAF0-9440F5701144}" type="slidenum">
              <a:rPr lang="en-US" smtClean="0"/>
              <a:pPr/>
              <a:t>‹#›</a:t>
            </a:fld>
            <a:endParaRPr lang="en-US" dirty="0"/>
          </a:p>
        </p:txBody>
      </p:sp>
    </p:spTree>
    <p:extLst>
      <p:ext uri="{BB962C8B-B14F-4D97-AF65-F5344CB8AC3E}">
        <p14:creationId xmlns:p14="http://schemas.microsoft.com/office/powerpoint/2010/main" val="2141991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CE3C8-BDF8-4CFC-8A3B-CBF4F75E56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42AB581-6975-49A8-88B9-4688CC739FAA}"/>
              </a:ext>
            </a:extLst>
          </p:cNvPr>
          <p:cNvSpPr>
            <a:spLocks noGrp="1"/>
          </p:cNvSpPr>
          <p:nvPr>
            <p:ph type="dt" sz="half" idx="10"/>
          </p:nvPr>
        </p:nvSpPr>
        <p:spPr/>
        <p:txBody>
          <a:bodyPr/>
          <a:lstStyle/>
          <a:p>
            <a:fld id="{9713AF7E-72F5-47E4-8DCF-169F16C4B5D4}" type="datetime1">
              <a:rPr lang="en-US" smtClean="0"/>
              <a:t>1/27/20</a:t>
            </a:fld>
            <a:endParaRPr lang="en-US" dirty="0"/>
          </a:p>
        </p:txBody>
      </p:sp>
      <p:sp>
        <p:nvSpPr>
          <p:cNvPr id="4" name="Footer Placeholder 3">
            <a:extLst>
              <a:ext uri="{FF2B5EF4-FFF2-40B4-BE49-F238E27FC236}">
                <a16:creationId xmlns:a16="http://schemas.microsoft.com/office/drawing/2014/main" id="{93B49678-9287-4023-A94D-C1FF70588C69}"/>
              </a:ext>
            </a:extLst>
          </p:cNvPr>
          <p:cNvSpPr>
            <a:spLocks noGrp="1"/>
          </p:cNvSpPr>
          <p:nvPr>
            <p:ph type="ftr" sz="quarter" idx="11"/>
          </p:nvPr>
        </p:nvSpPr>
        <p:spPr/>
        <p:txBody>
          <a:bodyPr/>
          <a:lstStyle/>
          <a:p>
            <a:r>
              <a:rPr lang="en-US"/>
              <a:t>BROADRIPPLEINDY.ORG</a:t>
            </a:r>
            <a:endParaRPr lang="en-US" dirty="0"/>
          </a:p>
        </p:txBody>
      </p:sp>
      <p:sp>
        <p:nvSpPr>
          <p:cNvPr id="5" name="Slide Number Placeholder 4">
            <a:extLst>
              <a:ext uri="{FF2B5EF4-FFF2-40B4-BE49-F238E27FC236}">
                <a16:creationId xmlns:a16="http://schemas.microsoft.com/office/drawing/2014/main" id="{16789860-692F-47E7-ACE0-90DC5B0160F4}"/>
              </a:ext>
            </a:extLst>
          </p:cNvPr>
          <p:cNvSpPr>
            <a:spLocks noGrp="1"/>
          </p:cNvSpPr>
          <p:nvPr>
            <p:ph type="sldNum" sz="quarter" idx="12"/>
          </p:nvPr>
        </p:nvSpPr>
        <p:spPr/>
        <p:txBody>
          <a:bodyPr/>
          <a:lstStyle/>
          <a:p>
            <a:fld id="{766DC6A0-A432-CC4F-AAF0-9440F5701144}" type="slidenum">
              <a:rPr lang="en-US" smtClean="0"/>
              <a:pPr/>
              <a:t>‹#›</a:t>
            </a:fld>
            <a:endParaRPr lang="en-US" dirty="0"/>
          </a:p>
        </p:txBody>
      </p:sp>
    </p:spTree>
    <p:extLst>
      <p:ext uri="{BB962C8B-B14F-4D97-AF65-F5344CB8AC3E}">
        <p14:creationId xmlns:p14="http://schemas.microsoft.com/office/powerpoint/2010/main" val="3311496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9BB5F4-2AAA-407D-B148-A289EBE380B4}"/>
              </a:ext>
            </a:extLst>
          </p:cNvPr>
          <p:cNvSpPr>
            <a:spLocks noGrp="1"/>
          </p:cNvSpPr>
          <p:nvPr>
            <p:ph type="dt" sz="half" idx="10"/>
          </p:nvPr>
        </p:nvSpPr>
        <p:spPr/>
        <p:txBody>
          <a:bodyPr/>
          <a:lstStyle/>
          <a:p>
            <a:fld id="{0C218543-E30D-4497-B71A-E1F7569FF06E}" type="datetime1">
              <a:rPr lang="en-US" smtClean="0"/>
              <a:t>1/27/20</a:t>
            </a:fld>
            <a:endParaRPr lang="en-US" dirty="0"/>
          </a:p>
        </p:txBody>
      </p:sp>
      <p:sp>
        <p:nvSpPr>
          <p:cNvPr id="3" name="Footer Placeholder 2">
            <a:extLst>
              <a:ext uri="{FF2B5EF4-FFF2-40B4-BE49-F238E27FC236}">
                <a16:creationId xmlns:a16="http://schemas.microsoft.com/office/drawing/2014/main" id="{7CCAE18E-FAA8-4525-B270-75F8048E18F8}"/>
              </a:ext>
            </a:extLst>
          </p:cNvPr>
          <p:cNvSpPr>
            <a:spLocks noGrp="1"/>
          </p:cNvSpPr>
          <p:nvPr>
            <p:ph type="ftr" sz="quarter" idx="11"/>
          </p:nvPr>
        </p:nvSpPr>
        <p:spPr/>
        <p:txBody>
          <a:bodyPr/>
          <a:lstStyle/>
          <a:p>
            <a:r>
              <a:rPr lang="en-US"/>
              <a:t>BROADRIPPLEINDY.ORG</a:t>
            </a:r>
            <a:endParaRPr lang="en-US" dirty="0"/>
          </a:p>
        </p:txBody>
      </p:sp>
      <p:sp>
        <p:nvSpPr>
          <p:cNvPr id="4" name="Slide Number Placeholder 3">
            <a:extLst>
              <a:ext uri="{FF2B5EF4-FFF2-40B4-BE49-F238E27FC236}">
                <a16:creationId xmlns:a16="http://schemas.microsoft.com/office/drawing/2014/main" id="{3A0A2B2E-1C1C-4742-A157-32CD6C002EF8}"/>
              </a:ext>
            </a:extLst>
          </p:cNvPr>
          <p:cNvSpPr>
            <a:spLocks noGrp="1"/>
          </p:cNvSpPr>
          <p:nvPr>
            <p:ph type="sldNum" sz="quarter" idx="12"/>
          </p:nvPr>
        </p:nvSpPr>
        <p:spPr/>
        <p:txBody>
          <a:bodyPr/>
          <a:lstStyle/>
          <a:p>
            <a:fld id="{766DC6A0-A432-CC4F-AAF0-9440F5701144}" type="slidenum">
              <a:rPr lang="en-US" smtClean="0"/>
              <a:pPr/>
              <a:t>‹#›</a:t>
            </a:fld>
            <a:endParaRPr lang="en-US" dirty="0"/>
          </a:p>
        </p:txBody>
      </p:sp>
    </p:spTree>
    <p:extLst>
      <p:ext uri="{BB962C8B-B14F-4D97-AF65-F5344CB8AC3E}">
        <p14:creationId xmlns:p14="http://schemas.microsoft.com/office/powerpoint/2010/main" val="3757347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A4AF7-E541-4A08-A6F8-FFEE2FBDE2A5}"/>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A9B6BEE-B9AD-486F-8A23-5E10ACFC2DC4}"/>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8308B91-4DE6-412D-9006-C56FFAC18A3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243E3BDA-5CFF-4F2E-8158-530A55BBC138}"/>
              </a:ext>
            </a:extLst>
          </p:cNvPr>
          <p:cNvSpPr>
            <a:spLocks noGrp="1"/>
          </p:cNvSpPr>
          <p:nvPr>
            <p:ph type="dt" sz="half" idx="10"/>
          </p:nvPr>
        </p:nvSpPr>
        <p:spPr/>
        <p:txBody>
          <a:bodyPr/>
          <a:lstStyle/>
          <a:p>
            <a:fld id="{04067874-B612-4DD2-A85A-1071EEE9E279}" type="datetime1">
              <a:rPr lang="en-US" smtClean="0"/>
              <a:t>1/27/20</a:t>
            </a:fld>
            <a:endParaRPr lang="en-US" dirty="0"/>
          </a:p>
        </p:txBody>
      </p:sp>
      <p:sp>
        <p:nvSpPr>
          <p:cNvPr id="6" name="Footer Placeholder 5">
            <a:extLst>
              <a:ext uri="{FF2B5EF4-FFF2-40B4-BE49-F238E27FC236}">
                <a16:creationId xmlns:a16="http://schemas.microsoft.com/office/drawing/2014/main" id="{9D170E96-CC52-4C0F-A5F6-8C11ACDC8B29}"/>
              </a:ext>
            </a:extLst>
          </p:cNvPr>
          <p:cNvSpPr>
            <a:spLocks noGrp="1"/>
          </p:cNvSpPr>
          <p:nvPr>
            <p:ph type="ftr" sz="quarter" idx="11"/>
          </p:nvPr>
        </p:nvSpPr>
        <p:spPr/>
        <p:txBody>
          <a:bodyPr/>
          <a:lstStyle/>
          <a:p>
            <a:r>
              <a:rPr lang="en-US"/>
              <a:t>BROADRIPPLEINDY.ORG</a:t>
            </a:r>
            <a:endParaRPr lang="en-US" dirty="0"/>
          </a:p>
        </p:txBody>
      </p:sp>
      <p:sp>
        <p:nvSpPr>
          <p:cNvPr id="7" name="Slide Number Placeholder 6">
            <a:extLst>
              <a:ext uri="{FF2B5EF4-FFF2-40B4-BE49-F238E27FC236}">
                <a16:creationId xmlns:a16="http://schemas.microsoft.com/office/drawing/2014/main" id="{56413E5D-F761-40BF-8120-DDB7E8C9C5F0}"/>
              </a:ext>
            </a:extLst>
          </p:cNvPr>
          <p:cNvSpPr>
            <a:spLocks noGrp="1"/>
          </p:cNvSpPr>
          <p:nvPr>
            <p:ph type="sldNum" sz="quarter" idx="12"/>
          </p:nvPr>
        </p:nvSpPr>
        <p:spPr/>
        <p:txBody>
          <a:bodyPr/>
          <a:lstStyle/>
          <a:p>
            <a:fld id="{766DC6A0-A432-CC4F-AAF0-9440F5701144}" type="slidenum">
              <a:rPr lang="en-US" smtClean="0"/>
              <a:pPr/>
              <a:t>‹#›</a:t>
            </a:fld>
            <a:endParaRPr lang="en-US" dirty="0"/>
          </a:p>
        </p:txBody>
      </p:sp>
    </p:spTree>
    <p:extLst>
      <p:ext uri="{BB962C8B-B14F-4D97-AF65-F5344CB8AC3E}">
        <p14:creationId xmlns:p14="http://schemas.microsoft.com/office/powerpoint/2010/main" val="254849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BE2C9-4CEE-4C9F-B1F1-FDD3772C4BD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A7E328E8-F2B7-4CF9-BA96-69698B0375CC}"/>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644560B6-8DE7-4155-A702-149C4059059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666A3D3-9F29-4BEF-A73D-76D70A29DD40}"/>
              </a:ext>
            </a:extLst>
          </p:cNvPr>
          <p:cNvSpPr>
            <a:spLocks noGrp="1"/>
          </p:cNvSpPr>
          <p:nvPr>
            <p:ph type="dt" sz="half" idx="10"/>
          </p:nvPr>
        </p:nvSpPr>
        <p:spPr/>
        <p:txBody>
          <a:bodyPr/>
          <a:lstStyle/>
          <a:p>
            <a:fld id="{355C5BBD-078E-43D6-A7B5-DBBB23410658}" type="datetime1">
              <a:rPr lang="en-US" smtClean="0"/>
              <a:t>1/27/20</a:t>
            </a:fld>
            <a:endParaRPr lang="en-US" dirty="0"/>
          </a:p>
        </p:txBody>
      </p:sp>
      <p:sp>
        <p:nvSpPr>
          <p:cNvPr id="6" name="Footer Placeholder 5">
            <a:extLst>
              <a:ext uri="{FF2B5EF4-FFF2-40B4-BE49-F238E27FC236}">
                <a16:creationId xmlns:a16="http://schemas.microsoft.com/office/drawing/2014/main" id="{B01C9949-112B-4E69-BFA1-E9C87725F682}"/>
              </a:ext>
            </a:extLst>
          </p:cNvPr>
          <p:cNvSpPr>
            <a:spLocks noGrp="1"/>
          </p:cNvSpPr>
          <p:nvPr>
            <p:ph type="ftr" sz="quarter" idx="11"/>
          </p:nvPr>
        </p:nvSpPr>
        <p:spPr/>
        <p:txBody>
          <a:bodyPr/>
          <a:lstStyle/>
          <a:p>
            <a:r>
              <a:rPr lang="en-US"/>
              <a:t>BROADRIPPLEINDY.ORG</a:t>
            </a:r>
            <a:endParaRPr lang="en-US" dirty="0"/>
          </a:p>
        </p:txBody>
      </p:sp>
      <p:sp>
        <p:nvSpPr>
          <p:cNvPr id="7" name="Slide Number Placeholder 6">
            <a:extLst>
              <a:ext uri="{FF2B5EF4-FFF2-40B4-BE49-F238E27FC236}">
                <a16:creationId xmlns:a16="http://schemas.microsoft.com/office/drawing/2014/main" id="{06104561-2754-4331-A6AB-BD09881154BB}"/>
              </a:ext>
            </a:extLst>
          </p:cNvPr>
          <p:cNvSpPr>
            <a:spLocks noGrp="1"/>
          </p:cNvSpPr>
          <p:nvPr>
            <p:ph type="sldNum" sz="quarter" idx="12"/>
          </p:nvPr>
        </p:nvSpPr>
        <p:spPr/>
        <p:txBody>
          <a:bodyPr/>
          <a:lstStyle/>
          <a:p>
            <a:fld id="{766DC6A0-A432-CC4F-AAF0-9440F5701144}" type="slidenum">
              <a:rPr lang="en-US" smtClean="0"/>
              <a:pPr/>
              <a:t>‹#›</a:t>
            </a:fld>
            <a:endParaRPr lang="en-US" dirty="0"/>
          </a:p>
        </p:txBody>
      </p:sp>
    </p:spTree>
    <p:extLst>
      <p:ext uri="{BB962C8B-B14F-4D97-AF65-F5344CB8AC3E}">
        <p14:creationId xmlns:p14="http://schemas.microsoft.com/office/powerpoint/2010/main" val="20140794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CD1F3F-794E-4D1F-A84C-D0B3CCA8B271}"/>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430BF-8A57-4ACB-9662-86456DF7088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B9AD27-4692-4DA7-91D3-1E45CB6D5BE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A60B478-C31D-49FD-855D-10A15629EAF1}" type="datetime1">
              <a:rPr lang="en-US" smtClean="0"/>
              <a:t>1/27/20</a:t>
            </a:fld>
            <a:endParaRPr lang="en-US" dirty="0"/>
          </a:p>
        </p:txBody>
      </p:sp>
      <p:sp>
        <p:nvSpPr>
          <p:cNvPr id="5" name="Footer Placeholder 4">
            <a:extLst>
              <a:ext uri="{FF2B5EF4-FFF2-40B4-BE49-F238E27FC236}">
                <a16:creationId xmlns:a16="http://schemas.microsoft.com/office/drawing/2014/main" id="{DB42F175-AD5D-4968-9781-8B4D2260C987}"/>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BROADRIPPLEINDY.ORG</a:t>
            </a:r>
            <a:endParaRPr lang="en-US" dirty="0"/>
          </a:p>
        </p:txBody>
      </p:sp>
      <p:sp>
        <p:nvSpPr>
          <p:cNvPr id="6" name="Slide Number Placeholder 5">
            <a:extLst>
              <a:ext uri="{FF2B5EF4-FFF2-40B4-BE49-F238E27FC236}">
                <a16:creationId xmlns:a16="http://schemas.microsoft.com/office/drawing/2014/main" id="{F3A122D1-3E9B-4600-B77D-5C71F0C4D5E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66DC6A0-A432-CC4F-AAF0-9440F5701144}" type="slidenum">
              <a:rPr lang="en-US" smtClean="0"/>
              <a:pPr/>
              <a:t>‹#›</a:t>
            </a:fld>
            <a:endParaRPr lang="en-US" dirty="0"/>
          </a:p>
        </p:txBody>
      </p:sp>
    </p:spTree>
    <p:extLst>
      <p:ext uri="{BB962C8B-B14F-4D97-AF65-F5344CB8AC3E}">
        <p14:creationId xmlns:p14="http://schemas.microsoft.com/office/powerpoint/2010/main" val="1575207556"/>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41236" y="4021243"/>
            <a:ext cx="5260699" cy="1470025"/>
          </a:xfrm>
        </p:spPr>
        <p:txBody>
          <a:bodyPr>
            <a:normAutofit fontScale="90000"/>
          </a:bodyPr>
          <a:lstStyle/>
          <a:p>
            <a:pPr algn="r"/>
            <a:br>
              <a:rPr lang="en-US" sz="4000" b="1" dirty="0">
                <a:solidFill>
                  <a:srgbClr val="00205B"/>
                </a:solidFill>
                <a:latin typeface="Arial" panose="020B0604020202020204" pitchFamily="34" charset="0"/>
                <a:cs typeface="Arial" panose="020B0604020202020204" pitchFamily="34" charset="0"/>
              </a:rPr>
            </a:br>
            <a:r>
              <a:rPr lang="en-US" sz="4000" b="1" dirty="0">
                <a:solidFill>
                  <a:srgbClr val="00205B"/>
                </a:solidFill>
                <a:latin typeface="Montserrat" pitchFamily="2" charset="77"/>
                <a:cs typeface="Arial" panose="020B0604020202020204" pitchFamily="34" charset="0"/>
              </a:rPr>
              <a:t>2020 SPONSORSHIP OPPORTUNITIES</a:t>
            </a:r>
            <a:br>
              <a:rPr lang="en-US" sz="4000" b="1" dirty="0">
                <a:solidFill>
                  <a:srgbClr val="00205B"/>
                </a:solidFill>
                <a:latin typeface="Montserrat" pitchFamily="2" charset="77"/>
                <a:cs typeface="Arial" panose="020B0604020202020204" pitchFamily="34" charset="0"/>
              </a:rPr>
            </a:br>
            <a:r>
              <a:rPr lang="en-US" sz="1800" b="1" dirty="0">
                <a:solidFill>
                  <a:srgbClr val="00205B"/>
                </a:solidFill>
                <a:latin typeface="Montserrat" pitchFamily="2" charset="77"/>
                <a:cs typeface="Arial" panose="020B0604020202020204" pitchFamily="34" charset="0"/>
              </a:rPr>
              <a:t>Email us at </a:t>
            </a:r>
            <a:r>
              <a:rPr lang="en-US" sz="1800" b="1" dirty="0" err="1">
                <a:solidFill>
                  <a:srgbClr val="00205B"/>
                </a:solidFill>
                <a:latin typeface="Montserrat" pitchFamily="2" charset="77"/>
                <a:cs typeface="Arial" panose="020B0604020202020204" pitchFamily="34" charset="0"/>
              </a:rPr>
              <a:t>info@brva.org</a:t>
            </a:r>
            <a:endParaRPr lang="en-US" sz="1800" b="1" dirty="0">
              <a:solidFill>
                <a:srgbClr val="00205B"/>
              </a:solidFill>
              <a:latin typeface="Montserrat" pitchFamily="2" charset="77"/>
              <a:cs typeface="Arial" panose="020B0604020202020204" pitchFamily="34" charset="0"/>
            </a:endParaRPr>
          </a:p>
        </p:txBody>
      </p:sp>
      <p:sp>
        <p:nvSpPr>
          <p:cNvPr id="3" name="Footer Placeholder 2"/>
          <p:cNvSpPr>
            <a:spLocks noGrp="1"/>
          </p:cNvSpPr>
          <p:nvPr>
            <p:ph type="ftr" sz="quarter" idx="11"/>
          </p:nvPr>
        </p:nvSpPr>
        <p:spPr>
          <a:ln>
            <a:noFill/>
          </a:ln>
        </p:spPr>
        <p:txBody>
          <a:bodyPr/>
          <a:lstStyle/>
          <a:p>
            <a:r>
              <a:rPr lang="en-US" b="1" dirty="0">
                <a:solidFill>
                  <a:srgbClr val="00205B"/>
                </a:solidFill>
                <a:latin typeface="Montserrat" pitchFamily="2" charset="77"/>
                <a:cs typeface="Arial" panose="020B0604020202020204" pitchFamily="34" charset="0"/>
              </a:rPr>
              <a:t>BROADRIPPLEINDY.ORG</a:t>
            </a:r>
          </a:p>
        </p:txBody>
      </p:sp>
      <p:pic>
        <p:nvPicPr>
          <p:cNvPr id="4" name="Picture 3"/>
          <p:cNvPicPr>
            <a:picLocks noChangeAspect="1"/>
          </p:cNvPicPr>
          <p:nvPr/>
        </p:nvPicPr>
        <p:blipFill>
          <a:blip r:embed="rId2"/>
          <a:stretch>
            <a:fillRect/>
          </a:stretch>
        </p:blipFill>
        <p:spPr>
          <a:xfrm>
            <a:off x="4526425" y="1815909"/>
            <a:ext cx="3417089" cy="1340251"/>
          </a:xfrm>
          <a:prstGeom prst="rect">
            <a:avLst/>
          </a:prstGeom>
        </p:spPr>
      </p:pic>
      <p:pic>
        <p:nvPicPr>
          <p:cNvPr id="7" name="Picture 6">
            <a:extLst>
              <a:ext uri="{FF2B5EF4-FFF2-40B4-BE49-F238E27FC236}">
                <a16:creationId xmlns:a16="http://schemas.microsoft.com/office/drawing/2014/main" id="{D048EE94-483B-49E5-8BD8-86CCF658A9AB}"/>
              </a:ext>
            </a:extLst>
          </p:cNvPr>
          <p:cNvPicPr>
            <a:picLocks noChangeAspect="1"/>
          </p:cNvPicPr>
          <p:nvPr/>
        </p:nvPicPr>
        <p:blipFill>
          <a:blip r:embed="rId3"/>
          <a:stretch>
            <a:fillRect/>
          </a:stretch>
        </p:blipFill>
        <p:spPr>
          <a:xfrm>
            <a:off x="1224350" y="1706502"/>
            <a:ext cx="3233772" cy="1681275"/>
          </a:xfrm>
          <a:prstGeom prst="rect">
            <a:avLst/>
          </a:prstGeom>
        </p:spPr>
      </p:pic>
    </p:spTree>
    <p:extLst>
      <p:ext uri="{BB962C8B-B14F-4D97-AF65-F5344CB8AC3E}">
        <p14:creationId xmlns:p14="http://schemas.microsoft.com/office/powerpoint/2010/main" val="3487107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74704" y="1820992"/>
            <a:ext cx="7272973" cy="2954655"/>
          </a:xfrm>
          <a:prstGeom prst="rect">
            <a:avLst/>
          </a:prstGeom>
          <a:noFill/>
        </p:spPr>
        <p:txBody>
          <a:bodyPr wrap="square" rtlCol="0">
            <a:spAutoFit/>
          </a:bodyPr>
          <a:lstStyle/>
          <a:p>
            <a:r>
              <a:rPr lang="en-US" dirty="0">
                <a:solidFill>
                  <a:srgbClr val="00205B"/>
                </a:solidFill>
                <a:latin typeface="Montserrat" pitchFamily="2" charset="77"/>
              </a:rPr>
              <a:t>Benefits include recognition as PRESENTING SPONSOR on: </a:t>
            </a:r>
          </a:p>
          <a:p>
            <a:pPr marL="285750" lvl="0" indent="-285750">
              <a:buFont typeface="Arial" panose="020B0604020202020204" pitchFamily="34" charset="0"/>
              <a:buChar char="•"/>
            </a:pPr>
            <a:r>
              <a:rPr lang="en-US" sz="1400" dirty="0">
                <a:solidFill>
                  <a:srgbClr val="00205B"/>
                </a:solidFill>
                <a:latin typeface="Montserrat" pitchFamily="2" charset="77"/>
              </a:rPr>
              <a:t>Business logo on the event poster </a:t>
            </a:r>
            <a:r>
              <a:rPr lang="en-US" sz="1400" i="1" dirty="0">
                <a:solidFill>
                  <a:srgbClr val="00205B"/>
                </a:solidFill>
                <a:latin typeface="Montserrat" pitchFamily="2" charset="77"/>
              </a:rPr>
              <a:t>(100 distributed to local shops) </a:t>
            </a:r>
            <a:endParaRPr lang="en-US" sz="1400" dirty="0">
              <a:solidFill>
                <a:srgbClr val="00205B"/>
              </a:solidFill>
              <a:latin typeface="Montserrat" pitchFamily="2" charset="77"/>
            </a:endParaRPr>
          </a:p>
          <a:p>
            <a:pPr marL="285750" lvl="0" indent="-285750">
              <a:buFont typeface="Arial" panose="020B0604020202020204" pitchFamily="34" charset="0"/>
              <a:buChar char="•"/>
            </a:pPr>
            <a:r>
              <a:rPr lang="en-US" sz="1400" dirty="0">
                <a:solidFill>
                  <a:srgbClr val="00205B"/>
                </a:solidFill>
                <a:latin typeface="Montserrat" pitchFamily="2" charset="77"/>
              </a:rPr>
              <a:t>Business logo on Rack cards </a:t>
            </a:r>
            <a:r>
              <a:rPr lang="en-US" sz="1400" i="1" dirty="0">
                <a:solidFill>
                  <a:srgbClr val="00205B"/>
                </a:solidFill>
                <a:latin typeface="Montserrat" pitchFamily="2" charset="77"/>
              </a:rPr>
              <a:t>(3,000 distributed locally)</a:t>
            </a:r>
            <a:r>
              <a:rPr lang="en-US" sz="1400" dirty="0">
                <a:solidFill>
                  <a:srgbClr val="00205B"/>
                </a:solidFill>
                <a:latin typeface="Montserrat" pitchFamily="2" charset="77"/>
              </a:rPr>
              <a:t> </a:t>
            </a:r>
          </a:p>
          <a:p>
            <a:pPr marL="285750" lvl="0" indent="-285750">
              <a:buFont typeface="Arial" panose="020B0604020202020204" pitchFamily="34" charset="0"/>
              <a:buChar char="•"/>
            </a:pPr>
            <a:r>
              <a:rPr lang="en-US" sz="1400" dirty="0">
                <a:solidFill>
                  <a:srgbClr val="00205B"/>
                </a:solidFill>
                <a:latin typeface="Montserrat" pitchFamily="2" charset="77"/>
              </a:rPr>
              <a:t>Business logo on Event Banners </a:t>
            </a:r>
            <a:r>
              <a:rPr lang="en-US" sz="1400" i="1" dirty="0">
                <a:solidFill>
                  <a:srgbClr val="00205B"/>
                </a:solidFill>
                <a:latin typeface="Montserrat" pitchFamily="2" charset="77"/>
              </a:rPr>
              <a:t>(Three hung in prominent Village locations)</a:t>
            </a:r>
            <a:r>
              <a:rPr lang="en-US" sz="1400" dirty="0">
                <a:solidFill>
                  <a:srgbClr val="00205B"/>
                </a:solidFill>
                <a:latin typeface="Montserrat" pitchFamily="2" charset="77"/>
              </a:rPr>
              <a:t> </a:t>
            </a:r>
          </a:p>
          <a:p>
            <a:pPr marL="285750" lvl="0" indent="-285750">
              <a:buFont typeface="Arial" panose="020B0604020202020204" pitchFamily="34" charset="0"/>
              <a:buChar char="•"/>
            </a:pPr>
            <a:r>
              <a:rPr lang="en-US" sz="1400" dirty="0">
                <a:solidFill>
                  <a:srgbClr val="00205B"/>
                </a:solidFill>
                <a:latin typeface="Montserrat" pitchFamily="2" charset="77"/>
              </a:rPr>
              <a:t>Business logo displayed on the on the Broad Ripple event website and hyper-linked to your website</a:t>
            </a:r>
          </a:p>
          <a:p>
            <a:pPr marL="285750" indent="-285750">
              <a:buFont typeface="Arial" panose="020B0604020202020204" pitchFamily="34" charset="0"/>
              <a:buChar char="•"/>
            </a:pPr>
            <a:r>
              <a:rPr lang="en-US" sz="1400" dirty="0">
                <a:solidFill>
                  <a:srgbClr val="00205B"/>
                </a:solidFill>
                <a:latin typeface="Montserrat" pitchFamily="2" charset="77"/>
              </a:rPr>
              <a:t>Your logo displayed in the online version of the Broad Ripple Gazette and Broad Ripple Magazine print ad</a:t>
            </a:r>
            <a:r>
              <a:rPr lang="en-US" sz="1400" i="1" dirty="0">
                <a:solidFill>
                  <a:srgbClr val="00205B"/>
                </a:solidFill>
                <a:latin typeface="Montserrat" pitchFamily="2" charset="77"/>
              </a:rPr>
              <a:t> (11,000 copies)</a:t>
            </a:r>
            <a:r>
              <a:rPr lang="en-US" sz="1400" dirty="0">
                <a:solidFill>
                  <a:srgbClr val="00205B"/>
                </a:solidFill>
                <a:latin typeface="Montserrat" pitchFamily="2" charset="77"/>
              </a:rPr>
              <a:t> </a:t>
            </a:r>
          </a:p>
          <a:p>
            <a:pPr lvl="0"/>
            <a:endParaRPr lang="en-US" sz="1400" dirty="0">
              <a:solidFill>
                <a:srgbClr val="00205B"/>
              </a:solidFill>
              <a:latin typeface="Montserrat" pitchFamily="2" charset="77"/>
            </a:endParaRPr>
          </a:p>
          <a:p>
            <a:pPr lvl="0"/>
            <a:r>
              <a:rPr lang="en-US" sz="1400" dirty="0">
                <a:solidFill>
                  <a:srgbClr val="00205B"/>
                </a:solidFill>
                <a:latin typeface="Montserrat" pitchFamily="2" charset="77"/>
              </a:rPr>
              <a:t>Events also advertised</a:t>
            </a:r>
          </a:p>
          <a:p>
            <a:pPr marL="285750" lvl="0" indent="-285750">
              <a:buFont typeface="Arial" panose="020B0604020202020204" pitchFamily="34" charset="0"/>
              <a:buChar char="•"/>
            </a:pPr>
            <a:r>
              <a:rPr lang="en-US" sz="1400" dirty="0">
                <a:solidFill>
                  <a:srgbClr val="00205B"/>
                </a:solidFill>
                <a:latin typeface="Montserrat" pitchFamily="2" charset="77"/>
              </a:rPr>
              <a:t>Event email </a:t>
            </a:r>
            <a:r>
              <a:rPr lang="en-US" sz="1400" dirty="0" err="1">
                <a:solidFill>
                  <a:srgbClr val="00205B"/>
                </a:solidFill>
                <a:latin typeface="Montserrat" pitchFamily="2" charset="77"/>
              </a:rPr>
              <a:t>eBlasts</a:t>
            </a:r>
            <a:r>
              <a:rPr lang="en-US" sz="1400" dirty="0">
                <a:solidFill>
                  <a:srgbClr val="00205B"/>
                </a:solidFill>
                <a:latin typeface="Montserrat" pitchFamily="2" charset="77"/>
              </a:rPr>
              <a:t> </a:t>
            </a:r>
            <a:r>
              <a:rPr lang="en-US" sz="1400" i="1" dirty="0">
                <a:solidFill>
                  <a:srgbClr val="00205B"/>
                </a:solidFill>
                <a:latin typeface="Montserrat" pitchFamily="2" charset="77"/>
              </a:rPr>
              <a:t>(10,000+ subscribers)</a:t>
            </a:r>
            <a:endParaRPr lang="en-US" sz="1400" dirty="0">
              <a:solidFill>
                <a:srgbClr val="00205B"/>
              </a:solidFill>
              <a:latin typeface="Montserrat" pitchFamily="2" charset="77"/>
            </a:endParaRPr>
          </a:p>
          <a:p>
            <a:pPr marL="285750" lvl="0" indent="-285750">
              <a:buFont typeface="Arial" panose="020B0604020202020204" pitchFamily="34" charset="0"/>
              <a:buChar char="•"/>
            </a:pPr>
            <a:r>
              <a:rPr lang="en-US" sz="1400" dirty="0">
                <a:solidFill>
                  <a:srgbClr val="00205B"/>
                </a:solidFill>
                <a:latin typeface="Montserrat" pitchFamily="2" charset="77"/>
              </a:rPr>
              <a:t>Facebook, Instagram and Twitter </a:t>
            </a:r>
            <a:r>
              <a:rPr lang="en-US" sz="1400" i="1" dirty="0">
                <a:solidFill>
                  <a:srgbClr val="00205B"/>
                </a:solidFill>
                <a:latin typeface="Montserrat" pitchFamily="2" charset="77"/>
              </a:rPr>
              <a:t>(over 60,000 followers on all platforms)</a:t>
            </a:r>
          </a:p>
          <a:p>
            <a:pPr marL="285750" lvl="0" indent="-285750">
              <a:buFont typeface="Arial" panose="020B0604020202020204" pitchFamily="34" charset="0"/>
              <a:buChar char="•"/>
            </a:pPr>
            <a:endParaRPr lang="en-US" sz="1400" dirty="0">
              <a:solidFill>
                <a:srgbClr val="00205B"/>
              </a:solidFill>
              <a:latin typeface="Montserrat" pitchFamily="2" charset="77"/>
            </a:endParaRPr>
          </a:p>
        </p:txBody>
      </p:sp>
      <p:sp>
        <p:nvSpPr>
          <p:cNvPr id="2" name="TextBox 1"/>
          <p:cNvSpPr txBox="1"/>
          <p:nvPr/>
        </p:nvSpPr>
        <p:spPr>
          <a:xfrm>
            <a:off x="674704" y="599273"/>
            <a:ext cx="7927758" cy="707886"/>
          </a:xfrm>
          <a:prstGeom prst="rect">
            <a:avLst/>
          </a:prstGeom>
          <a:noFill/>
        </p:spPr>
        <p:txBody>
          <a:bodyPr wrap="square" rtlCol="0">
            <a:spAutoFit/>
          </a:bodyPr>
          <a:lstStyle/>
          <a:p>
            <a:r>
              <a:rPr lang="en-US" sz="4000" b="1" dirty="0">
                <a:solidFill>
                  <a:srgbClr val="00205B"/>
                </a:solidFill>
                <a:latin typeface="Montserrat" pitchFamily="2" charset="77"/>
                <a:cs typeface="Arial" panose="020B0604020202020204" pitchFamily="34" charset="0"/>
              </a:rPr>
              <a:t>Presenting Sponsor Benefits</a:t>
            </a:r>
          </a:p>
        </p:txBody>
      </p:sp>
      <p:sp>
        <p:nvSpPr>
          <p:cNvPr id="4" name="Footer Placeholder 3">
            <a:extLst>
              <a:ext uri="{FF2B5EF4-FFF2-40B4-BE49-F238E27FC236}">
                <a16:creationId xmlns:a16="http://schemas.microsoft.com/office/drawing/2014/main" id="{51F0AB0F-82EB-4D45-B124-6F784DD14BC4}"/>
              </a:ext>
            </a:extLst>
          </p:cNvPr>
          <p:cNvSpPr>
            <a:spLocks noGrp="1"/>
          </p:cNvSpPr>
          <p:nvPr>
            <p:ph type="ftr" sz="quarter" idx="11"/>
          </p:nvPr>
        </p:nvSpPr>
        <p:spPr/>
        <p:txBody>
          <a:bodyPr/>
          <a:lstStyle/>
          <a:p>
            <a:r>
              <a:rPr lang="en-US">
                <a:solidFill>
                  <a:srgbClr val="00205B"/>
                </a:solidFill>
                <a:latin typeface="Montserrat" pitchFamily="2" charset="77"/>
              </a:rPr>
              <a:t>BROADRIPPLEINDY.ORG</a:t>
            </a:r>
            <a:endParaRPr lang="en-US" dirty="0">
              <a:solidFill>
                <a:srgbClr val="00205B"/>
              </a:solidFill>
              <a:latin typeface="Montserrat" pitchFamily="2" charset="77"/>
            </a:endParaRPr>
          </a:p>
        </p:txBody>
      </p:sp>
    </p:spTree>
    <p:extLst>
      <p:ext uri="{BB962C8B-B14F-4D97-AF65-F5344CB8AC3E}">
        <p14:creationId xmlns:p14="http://schemas.microsoft.com/office/powerpoint/2010/main" val="917009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74704" y="1820992"/>
            <a:ext cx="7272973" cy="2523768"/>
          </a:xfrm>
          <a:prstGeom prst="rect">
            <a:avLst/>
          </a:prstGeom>
          <a:noFill/>
        </p:spPr>
        <p:txBody>
          <a:bodyPr wrap="square" rtlCol="0">
            <a:spAutoFit/>
          </a:bodyPr>
          <a:lstStyle/>
          <a:p>
            <a:r>
              <a:rPr lang="en-US" dirty="0">
                <a:solidFill>
                  <a:srgbClr val="00205B"/>
                </a:solidFill>
                <a:latin typeface="Montserrat" pitchFamily="2" charset="77"/>
              </a:rPr>
              <a:t>Benefits include recognition as SUPPORTING SPONSOR on: </a:t>
            </a:r>
          </a:p>
          <a:p>
            <a:pPr marL="285750" lvl="0" indent="-285750">
              <a:buFont typeface="Arial" panose="020B0604020202020204" pitchFamily="34" charset="0"/>
              <a:buChar char="•"/>
            </a:pPr>
            <a:r>
              <a:rPr lang="en-US" sz="1400" dirty="0">
                <a:solidFill>
                  <a:srgbClr val="00205B"/>
                </a:solidFill>
                <a:latin typeface="Montserrat" pitchFamily="2" charset="77"/>
              </a:rPr>
              <a:t>Business logo on the event poster </a:t>
            </a:r>
            <a:r>
              <a:rPr lang="en-US" sz="1400" i="1" dirty="0">
                <a:solidFill>
                  <a:srgbClr val="00205B"/>
                </a:solidFill>
                <a:latin typeface="Montserrat" pitchFamily="2" charset="77"/>
              </a:rPr>
              <a:t>(100 distributed to local shops) </a:t>
            </a:r>
            <a:endParaRPr lang="en-US" sz="1400" dirty="0">
              <a:solidFill>
                <a:srgbClr val="00205B"/>
              </a:solidFill>
              <a:latin typeface="Montserrat" pitchFamily="2" charset="77"/>
            </a:endParaRPr>
          </a:p>
          <a:p>
            <a:pPr marL="285750" lvl="0" indent="-285750">
              <a:buFont typeface="Arial" panose="020B0604020202020204" pitchFamily="34" charset="0"/>
              <a:buChar char="•"/>
            </a:pPr>
            <a:r>
              <a:rPr lang="en-US" sz="1400" dirty="0">
                <a:solidFill>
                  <a:srgbClr val="00205B"/>
                </a:solidFill>
                <a:latin typeface="Montserrat" pitchFamily="2" charset="77"/>
              </a:rPr>
              <a:t>Business logo displayed on the on the Broad Ripple event website and hyper-linked to your website</a:t>
            </a:r>
          </a:p>
          <a:p>
            <a:pPr marL="285750" indent="-285750">
              <a:buFont typeface="Arial" panose="020B0604020202020204" pitchFamily="34" charset="0"/>
              <a:buChar char="•"/>
            </a:pPr>
            <a:r>
              <a:rPr lang="en-US" sz="1400" dirty="0">
                <a:solidFill>
                  <a:srgbClr val="00205B"/>
                </a:solidFill>
                <a:latin typeface="Montserrat" pitchFamily="2" charset="77"/>
              </a:rPr>
              <a:t>Your logo displayed in the online version of the Broad Ripple Gazette and Broad Ripple Magazine print ad</a:t>
            </a:r>
            <a:r>
              <a:rPr lang="en-US" sz="1400" i="1" dirty="0">
                <a:solidFill>
                  <a:srgbClr val="00205B"/>
                </a:solidFill>
                <a:latin typeface="Montserrat" pitchFamily="2" charset="77"/>
              </a:rPr>
              <a:t> (11,000 copies)</a:t>
            </a:r>
            <a:r>
              <a:rPr lang="en-US" sz="1400" dirty="0">
                <a:solidFill>
                  <a:srgbClr val="00205B"/>
                </a:solidFill>
                <a:latin typeface="Montserrat" pitchFamily="2" charset="77"/>
              </a:rPr>
              <a:t> </a:t>
            </a:r>
          </a:p>
          <a:p>
            <a:pPr lvl="0"/>
            <a:endParaRPr lang="en-US" sz="1400" dirty="0">
              <a:solidFill>
                <a:srgbClr val="00205B"/>
              </a:solidFill>
              <a:latin typeface="Montserrat" pitchFamily="2" charset="77"/>
            </a:endParaRPr>
          </a:p>
          <a:p>
            <a:pPr lvl="0"/>
            <a:r>
              <a:rPr lang="en-US" sz="1400" dirty="0">
                <a:solidFill>
                  <a:srgbClr val="00205B"/>
                </a:solidFill>
                <a:latin typeface="Montserrat" pitchFamily="2" charset="77"/>
              </a:rPr>
              <a:t>Events also advertised</a:t>
            </a:r>
          </a:p>
          <a:p>
            <a:pPr marL="285750" lvl="0" indent="-285750">
              <a:buFont typeface="Arial" panose="020B0604020202020204" pitchFamily="34" charset="0"/>
              <a:buChar char="•"/>
            </a:pPr>
            <a:r>
              <a:rPr lang="en-US" sz="1400" dirty="0">
                <a:solidFill>
                  <a:srgbClr val="00205B"/>
                </a:solidFill>
                <a:latin typeface="Montserrat" pitchFamily="2" charset="77"/>
              </a:rPr>
              <a:t>Event email </a:t>
            </a:r>
            <a:r>
              <a:rPr lang="en-US" sz="1400" dirty="0" err="1">
                <a:solidFill>
                  <a:srgbClr val="00205B"/>
                </a:solidFill>
                <a:latin typeface="Montserrat" pitchFamily="2" charset="77"/>
              </a:rPr>
              <a:t>eBlasts</a:t>
            </a:r>
            <a:r>
              <a:rPr lang="en-US" sz="1400" dirty="0">
                <a:solidFill>
                  <a:srgbClr val="00205B"/>
                </a:solidFill>
                <a:latin typeface="Montserrat" pitchFamily="2" charset="77"/>
              </a:rPr>
              <a:t> </a:t>
            </a:r>
            <a:r>
              <a:rPr lang="en-US" sz="1400" i="1" dirty="0">
                <a:solidFill>
                  <a:srgbClr val="00205B"/>
                </a:solidFill>
                <a:latin typeface="Montserrat" pitchFamily="2" charset="77"/>
              </a:rPr>
              <a:t>(10,000+ subscribers)</a:t>
            </a:r>
            <a:endParaRPr lang="en-US" sz="1400" dirty="0">
              <a:solidFill>
                <a:srgbClr val="00205B"/>
              </a:solidFill>
              <a:latin typeface="Montserrat" pitchFamily="2" charset="77"/>
            </a:endParaRPr>
          </a:p>
          <a:p>
            <a:pPr marL="285750" lvl="0" indent="-285750">
              <a:buFont typeface="Arial" panose="020B0604020202020204" pitchFamily="34" charset="0"/>
              <a:buChar char="•"/>
            </a:pPr>
            <a:r>
              <a:rPr lang="en-US" sz="1400" dirty="0">
                <a:solidFill>
                  <a:srgbClr val="00205B"/>
                </a:solidFill>
                <a:latin typeface="Montserrat" pitchFamily="2" charset="77"/>
              </a:rPr>
              <a:t>Facebook, Instagram and Twitter </a:t>
            </a:r>
            <a:r>
              <a:rPr lang="en-US" sz="1400" i="1" dirty="0">
                <a:solidFill>
                  <a:srgbClr val="00205B"/>
                </a:solidFill>
                <a:latin typeface="Montserrat" pitchFamily="2" charset="77"/>
              </a:rPr>
              <a:t>(over 60,000 followers on all platforms)</a:t>
            </a:r>
          </a:p>
          <a:p>
            <a:pPr marL="285750" lvl="0" indent="-285750">
              <a:buFont typeface="Arial" panose="020B0604020202020204" pitchFamily="34" charset="0"/>
              <a:buChar char="•"/>
            </a:pPr>
            <a:endParaRPr lang="en-US" sz="1400" dirty="0">
              <a:solidFill>
                <a:srgbClr val="00205B"/>
              </a:solidFill>
              <a:latin typeface="Montserrat" pitchFamily="2" charset="77"/>
            </a:endParaRPr>
          </a:p>
        </p:txBody>
      </p:sp>
      <p:sp>
        <p:nvSpPr>
          <p:cNvPr id="2" name="TextBox 1"/>
          <p:cNvSpPr txBox="1"/>
          <p:nvPr/>
        </p:nvSpPr>
        <p:spPr>
          <a:xfrm>
            <a:off x="674704" y="599273"/>
            <a:ext cx="7927758" cy="707886"/>
          </a:xfrm>
          <a:prstGeom prst="rect">
            <a:avLst/>
          </a:prstGeom>
          <a:noFill/>
        </p:spPr>
        <p:txBody>
          <a:bodyPr wrap="square" rtlCol="0">
            <a:spAutoFit/>
          </a:bodyPr>
          <a:lstStyle/>
          <a:p>
            <a:r>
              <a:rPr lang="en-US" sz="4000" b="1" dirty="0">
                <a:solidFill>
                  <a:srgbClr val="00205B"/>
                </a:solidFill>
                <a:latin typeface="Montserrat" pitchFamily="2" charset="77"/>
                <a:cs typeface="Arial" panose="020B0604020202020204" pitchFamily="34" charset="0"/>
              </a:rPr>
              <a:t>Supporting Sponsor Benefits</a:t>
            </a:r>
          </a:p>
        </p:txBody>
      </p:sp>
      <p:sp>
        <p:nvSpPr>
          <p:cNvPr id="4" name="Footer Placeholder 3">
            <a:extLst>
              <a:ext uri="{FF2B5EF4-FFF2-40B4-BE49-F238E27FC236}">
                <a16:creationId xmlns:a16="http://schemas.microsoft.com/office/drawing/2014/main" id="{811EB208-5E65-4485-B853-24D5833E6C36}"/>
              </a:ext>
            </a:extLst>
          </p:cNvPr>
          <p:cNvSpPr>
            <a:spLocks noGrp="1"/>
          </p:cNvSpPr>
          <p:nvPr>
            <p:ph type="ftr" sz="quarter" idx="11"/>
          </p:nvPr>
        </p:nvSpPr>
        <p:spPr/>
        <p:txBody>
          <a:bodyPr/>
          <a:lstStyle/>
          <a:p>
            <a:r>
              <a:rPr lang="en-US">
                <a:solidFill>
                  <a:srgbClr val="00205B"/>
                </a:solidFill>
                <a:latin typeface="Montserrat" pitchFamily="2" charset="77"/>
              </a:rPr>
              <a:t>BROADRIPPLEINDY.ORG</a:t>
            </a:r>
            <a:endParaRPr lang="en-US" dirty="0">
              <a:solidFill>
                <a:srgbClr val="00205B"/>
              </a:solidFill>
              <a:latin typeface="Montserrat" pitchFamily="2" charset="77"/>
            </a:endParaRPr>
          </a:p>
        </p:txBody>
      </p:sp>
    </p:spTree>
    <p:extLst>
      <p:ext uri="{BB962C8B-B14F-4D97-AF65-F5344CB8AC3E}">
        <p14:creationId xmlns:p14="http://schemas.microsoft.com/office/powerpoint/2010/main" val="898389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55435" y="2640597"/>
            <a:ext cx="8228801" cy="3385542"/>
          </a:xfrm>
          <a:prstGeom prst="rect">
            <a:avLst/>
          </a:prstGeom>
          <a:noFill/>
        </p:spPr>
        <p:txBody>
          <a:bodyPr wrap="square" rtlCol="0">
            <a:spAutoFit/>
          </a:bodyPr>
          <a:lstStyle/>
          <a:p>
            <a:r>
              <a:rPr lang="en-US" dirty="0">
                <a:solidFill>
                  <a:srgbClr val="00205B"/>
                </a:solidFill>
                <a:latin typeface="Montserrat" pitchFamily="2" charset="77"/>
              </a:rPr>
              <a:t>Benefits include recognition as START or FINISH LINE SPONSOR on: </a:t>
            </a:r>
          </a:p>
          <a:p>
            <a:pPr marL="285750" lvl="0" indent="-285750">
              <a:buFont typeface="Arial" panose="020B0604020202020204" pitchFamily="34" charset="0"/>
              <a:buChar char="•"/>
            </a:pPr>
            <a:r>
              <a:rPr lang="en-US" sz="1400" dirty="0">
                <a:solidFill>
                  <a:srgbClr val="00205B"/>
                </a:solidFill>
                <a:latin typeface="Montserrat" pitchFamily="2" charset="77"/>
              </a:rPr>
              <a:t>Banner with your Business Logo placed at Start OR Finish Line of Duck Race</a:t>
            </a:r>
          </a:p>
          <a:p>
            <a:pPr marL="285750" lvl="0" indent="-285750">
              <a:buFont typeface="Arial" panose="020B0604020202020204" pitchFamily="34" charset="0"/>
              <a:buChar char="•"/>
            </a:pPr>
            <a:r>
              <a:rPr lang="en-US" sz="1400" dirty="0">
                <a:solidFill>
                  <a:srgbClr val="00205B"/>
                </a:solidFill>
                <a:latin typeface="Montserrat" pitchFamily="2" charset="77"/>
              </a:rPr>
              <a:t>Race mentions to your business when announcing the start of finish of the race!</a:t>
            </a:r>
          </a:p>
          <a:p>
            <a:pPr marL="285750" lvl="0" indent="-285750">
              <a:buFont typeface="Arial" panose="020B0604020202020204" pitchFamily="34" charset="0"/>
              <a:buChar char="•"/>
            </a:pPr>
            <a:r>
              <a:rPr lang="en-US" sz="1400" dirty="0">
                <a:solidFill>
                  <a:srgbClr val="00205B"/>
                </a:solidFill>
                <a:latin typeface="Montserrat" pitchFamily="2" charset="77"/>
              </a:rPr>
              <a:t>Business logo on the event poster </a:t>
            </a:r>
            <a:r>
              <a:rPr lang="en-US" sz="1400" i="1" dirty="0">
                <a:solidFill>
                  <a:srgbClr val="00205B"/>
                </a:solidFill>
                <a:latin typeface="Montserrat" pitchFamily="2" charset="77"/>
              </a:rPr>
              <a:t>(100 distributed to local shops) </a:t>
            </a:r>
            <a:endParaRPr lang="en-US" sz="1400" dirty="0">
              <a:solidFill>
                <a:srgbClr val="00205B"/>
              </a:solidFill>
              <a:latin typeface="Montserrat" pitchFamily="2" charset="77"/>
            </a:endParaRPr>
          </a:p>
          <a:p>
            <a:pPr marL="285750" lvl="0" indent="-285750">
              <a:buFont typeface="Arial" panose="020B0604020202020204" pitchFamily="34" charset="0"/>
              <a:buChar char="•"/>
            </a:pPr>
            <a:r>
              <a:rPr lang="en-US" sz="1400" dirty="0">
                <a:solidFill>
                  <a:srgbClr val="00205B"/>
                </a:solidFill>
                <a:latin typeface="Montserrat" pitchFamily="2" charset="77"/>
              </a:rPr>
              <a:t>Business logo on Rack cards </a:t>
            </a:r>
            <a:r>
              <a:rPr lang="en-US" sz="1400" i="1" dirty="0">
                <a:solidFill>
                  <a:srgbClr val="00205B"/>
                </a:solidFill>
                <a:latin typeface="Montserrat" pitchFamily="2" charset="77"/>
              </a:rPr>
              <a:t>(3,000 distributed locally)</a:t>
            </a:r>
            <a:r>
              <a:rPr lang="en-US" sz="1400" dirty="0">
                <a:solidFill>
                  <a:srgbClr val="00205B"/>
                </a:solidFill>
                <a:latin typeface="Montserrat" pitchFamily="2" charset="77"/>
              </a:rPr>
              <a:t> </a:t>
            </a:r>
          </a:p>
          <a:p>
            <a:pPr marL="285750" lvl="0" indent="-285750">
              <a:buFont typeface="Arial" panose="020B0604020202020204" pitchFamily="34" charset="0"/>
              <a:buChar char="•"/>
            </a:pPr>
            <a:r>
              <a:rPr lang="en-US" sz="1400" dirty="0">
                <a:solidFill>
                  <a:srgbClr val="00205B"/>
                </a:solidFill>
                <a:latin typeface="Montserrat" pitchFamily="2" charset="77"/>
              </a:rPr>
              <a:t>Business logo on Event Banners </a:t>
            </a:r>
            <a:r>
              <a:rPr lang="en-US" sz="1400" i="1" dirty="0">
                <a:solidFill>
                  <a:srgbClr val="00205B"/>
                </a:solidFill>
                <a:latin typeface="Montserrat" pitchFamily="2" charset="77"/>
              </a:rPr>
              <a:t>(Three hung in prominent Village locations)</a:t>
            </a:r>
            <a:r>
              <a:rPr lang="en-US" sz="1400" dirty="0">
                <a:solidFill>
                  <a:srgbClr val="00205B"/>
                </a:solidFill>
                <a:latin typeface="Montserrat" pitchFamily="2" charset="77"/>
              </a:rPr>
              <a:t> </a:t>
            </a:r>
          </a:p>
          <a:p>
            <a:pPr marL="285750" lvl="0" indent="-285750">
              <a:buFont typeface="Arial" panose="020B0604020202020204" pitchFamily="34" charset="0"/>
              <a:buChar char="•"/>
            </a:pPr>
            <a:r>
              <a:rPr lang="en-US" sz="1400" dirty="0">
                <a:solidFill>
                  <a:srgbClr val="00205B"/>
                </a:solidFill>
                <a:latin typeface="Montserrat" pitchFamily="2" charset="77"/>
              </a:rPr>
              <a:t>Business logo displayed on the on the Broad Ripple event website and hyper-linked to your website</a:t>
            </a:r>
          </a:p>
          <a:p>
            <a:pPr marL="285750" indent="-285750">
              <a:buFont typeface="Arial" panose="020B0604020202020204" pitchFamily="34" charset="0"/>
              <a:buChar char="•"/>
            </a:pPr>
            <a:r>
              <a:rPr lang="en-US" sz="1400" dirty="0">
                <a:solidFill>
                  <a:srgbClr val="00205B"/>
                </a:solidFill>
                <a:latin typeface="Montserrat" pitchFamily="2" charset="77"/>
              </a:rPr>
              <a:t>Your logo displayed in the online version of the Broad Ripple Gazette and Broad Ripple Magazine print ad</a:t>
            </a:r>
            <a:r>
              <a:rPr lang="en-US" sz="1400" i="1" dirty="0">
                <a:solidFill>
                  <a:srgbClr val="00205B"/>
                </a:solidFill>
                <a:latin typeface="Montserrat" pitchFamily="2" charset="77"/>
              </a:rPr>
              <a:t> (11,000 copies)</a:t>
            </a:r>
            <a:r>
              <a:rPr lang="en-US" sz="1400" dirty="0">
                <a:solidFill>
                  <a:srgbClr val="00205B"/>
                </a:solidFill>
                <a:latin typeface="Montserrat" pitchFamily="2" charset="77"/>
              </a:rPr>
              <a:t> </a:t>
            </a:r>
          </a:p>
          <a:p>
            <a:pPr lvl="0"/>
            <a:endParaRPr lang="en-US" sz="1400" dirty="0">
              <a:solidFill>
                <a:srgbClr val="00205B"/>
              </a:solidFill>
              <a:latin typeface="Montserrat" pitchFamily="2" charset="77"/>
            </a:endParaRPr>
          </a:p>
          <a:p>
            <a:pPr lvl="0"/>
            <a:r>
              <a:rPr lang="en-US" sz="1400" dirty="0">
                <a:solidFill>
                  <a:srgbClr val="00205B"/>
                </a:solidFill>
                <a:latin typeface="Montserrat" pitchFamily="2" charset="77"/>
              </a:rPr>
              <a:t>Events also advertised</a:t>
            </a:r>
          </a:p>
          <a:p>
            <a:pPr marL="285750" lvl="0" indent="-285750">
              <a:buFont typeface="Arial" panose="020B0604020202020204" pitchFamily="34" charset="0"/>
              <a:buChar char="•"/>
            </a:pPr>
            <a:r>
              <a:rPr lang="en-US" sz="1400" dirty="0">
                <a:solidFill>
                  <a:srgbClr val="00205B"/>
                </a:solidFill>
                <a:latin typeface="Montserrat" pitchFamily="2" charset="77"/>
              </a:rPr>
              <a:t>Event email </a:t>
            </a:r>
            <a:r>
              <a:rPr lang="en-US" sz="1400" dirty="0" err="1">
                <a:solidFill>
                  <a:srgbClr val="00205B"/>
                </a:solidFill>
                <a:latin typeface="Montserrat" pitchFamily="2" charset="77"/>
              </a:rPr>
              <a:t>eBlasts</a:t>
            </a:r>
            <a:r>
              <a:rPr lang="en-US" sz="1400" dirty="0">
                <a:solidFill>
                  <a:srgbClr val="00205B"/>
                </a:solidFill>
                <a:latin typeface="Montserrat" pitchFamily="2" charset="77"/>
              </a:rPr>
              <a:t> </a:t>
            </a:r>
            <a:r>
              <a:rPr lang="en-US" sz="1400" i="1" dirty="0">
                <a:solidFill>
                  <a:srgbClr val="00205B"/>
                </a:solidFill>
                <a:latin typeface="Montserrat" pitchFamily="2" charset="77"/>
              </a:rPr>
              <a:t>(10,000+ subscribers)</a:t>
            </a:r>
            <a:endParaRPr lang="en-US" sz="1400" dirty="0">
              <a:solidFill>
                <a:srgbClr val="00205B"/>
              </a:solidFill>
              <a:latin typeface="Montserrat" pitchFamily="2" charset="77"/>
            </a:endParaRPr>
          </a:p>
          <a:p>
            <a:pPr marL="285750" lvl="0" indent="-285750">
              <a:buFont typeface="Arial" panose="020B0604020202020204" pitchFamily="34" charset="0"/>
              <a:buChar char="•"/>
            </a:pPr>
            <a:r>
              <a:rPr lang="en-US" sz="1400" dirty="0">
                <a:solidFill>
                  <a:srgbClr val="00205B"/>
                </a:solidFill>
                <a:latin typeface="Montserrat" pitchFamily="2" charset="77"/>
              </a:rPr>
              <a:t>Facebook, Instagram and Twitter </a:t>
            </a:r>
            <a:r>
              <a:rPr lang="en-US" sz="1400" i="1" dirty="0">
                <a:solidFill>
                  <a:srgbClr val="00205B"/>
                </a:solidFill>
                <a:latin typeface="Montserrat" pitchFamily="2" charset="77"/>
              </a:rPr>
              <a:t>(over 60,000 followers on all platforms)</a:t>
            </a:r>
          </a:p>
          <a:p>
            <a:pPr marL="285750" lvl="0" indent="-285750">
              <a:buFont typeface="Arial" panose="020B0604020202020204" pitchFamily="34" charset="0"/>
              <a:buChar char="•"/>
            </a:pPr>
            <a:endParaRPr lang="en-US" sz="1400" dirty="0">
              <a:solidFill>
                <a:srgbClr val="00205B"/>
              </a:solidFill>
              <a:latin typeface="Montserrat" pitchFamily="2" charset="77"/>
            </a:endParaRPr>
          </a:p>
        </p:txBody>
      </p:sp>
      <p:sp>
        <p:nvSpPr>
          <p:cNvPr id="2" name="TextBox 1"/>
          <p:cNvSpPr txBox="1"/>
          <p:nvPr/>
        </p:nvSpPr>
        <p:spPr>
          <a:xfrm>
            <a:off x="674704" y="585641"/>
            <a:ext cx="7927758" cy="1938992"/>
          </a:xfrm>
          <a:prstGeom prst="rect">
            <a:avLst/>
          </a:prstGeom>
          <a:noFill/>
        </p:spPr>
        <p:txBody>
          <a:bodyPr wrap="square" rtlCol="0">
            <a:spAutoFit/>
          </a:bodyPr>
          <a:lstStyle/>
          <a:p>
            <a:r>
              <a:rPr lang="en-US" sz="4000" b="1" dirty="0">
                <a:solidFill>
                  <a:srgbClr val="00205B"/>
                </a:solidFill>
                <a:latin typeface="Montserrat" pitchFamily="2" charset="77"/>
                <a:cs typeface="Arial" panose="020B0604020202020204" pitchFamily="34" charset="0"/>
              </a:rPr>
              <a:t>Duck Race </a:t>
            </a:r>
          </a:p>
          <a:p>
            <a:r>
              <a:rPr lang="en-US" sz="4000" b="1" dirty="0">
                <a:solidFill>
                  <a:srgbClr val="00205B"/>
                </a:solidFill>
                <a:latin typeface="Montserrat" pitchFamily="2" charset="77"/>
                <a:cs typeface="Arial" panose="020B0604020202020204" pitchFamily="34" charset="0"/>
              </a:rPr>
              <a:t>Start + Finish Line </a:t>
            </a:r>
          </a:p>
          <a:p>
            <a:r>
              <a:rPr lang="en-US" sz="4000" b="1" dirty="0">
                <a:solidFill>
                  <a:srgbClr val="00205B"/>
                </a:solidFill>
                <a:latin typeface="Montserrat" pitchFamily="2" charset="77"/>
                <a:cs typeface="Arial" panose="020B0604020202020204" pitchFamily="34" charset="0"/>
              </a:rPr>
              <a:t>Sponsor Benefits</a:t>
            </a:r>
          </a:p>
        </p:txBody>
      </p:sp>
      <p:sp>
        <p:nvSpPr>
          <p:cNvPr id="4" name="Footer Placeholder 3">
            <a:extLst>
              <a:ext uri="{FF2B5EF4-FFF2-40B4-BE49-F238E27FC236}">
                <a16:creationId xmlns:a16="http://schemas.microsoft.com/office/drawing/2014/main" id="{C9B12886-3240-4B5A-B122-296D7FA72A60}"/>
              </a:ext>
            </a:extLst>
          </p:cNvPr>
          <p:cNvSpPr>
            <a:spLocks noGrp="1"/>
          </p:cNvSpPr>
          <p:nvPr>
            <p:ph type="ftr" sz="quarter" idx="11"/>
          </p:nvPr>
        </p:nvSpPr>
        <p:spPr/>
        <p:txBody>
          <a:bodyPr/>
          <a:lstStyle/>
          <a:p>
            <a:r>
              <a:rPr lang="en-US" dirty="0">
                <a:solidFill>
                  <a:srgbClr val="00205B"/>
                </a:solidFill>
                <a:latin typeface="Montserrat" pitchFamily="2" charset="77"/>
              </a:rPr>
              <a:t>BROADRIPPLEINDY.ORG</a:t>
            </a:r>
          </a:p>
        </p:txBody>
      </p:sp>
      <p:pic>
        <p:nvPicPr>
          <p:cNvPr id="6" name="Picture 5" descr="A close up of a sign&#10;&#10;Description automatically generated">
            <a:extLst>
              <a:ext uri="{FF2B5EF4-FFF2-40B4-BE49-F238E27FC236}">
                <a16:creationId xmlns:a16="http://schemas.microsoft.com/office/drawing/2014/main" id="{DE065674-CB4D-48AE-9635-C7DDDEE0B914}"/>
              </a:ext>
            </a:extLst>
          </p:cNvPr>
          <p:cNvPicPr>
            <a:picLocks noChangeAspect="1"/>
          </p:cNvPicPr>
          <p:nvPr/>
        </p:nvPicPr>
        <p:blipFill>
          <a:blip r:embed="rId2"/>
          <a:stretch>
            <a:fillRect/>
          </a:stretch>
        </p:blipFill>
        <p:spPr>
          <a:xfrm>
            <a:off x="5996556" y="598866"/>
            <a:ext cx="1831852" cy="1831852"/>
          </a:xfrm>
          <a:prstGeom prst="rect">
            <a:avLst/>
          </a:prstGeom>
        </p:spPr>
      </p:pic>
    </p:spTree>
    <p:extLst>
      <p:ext uri="{BB962C8B-B14F-4D97-AF65-F5344CB8AC3E}">
        <p14:creationId xmlns:p14="http://schemas.microsoft.com/office/powerpoint/2010/main" val="1225185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74704" y="2459569"/>
            <a:ext cx="8243791" cy="2800767"/>
          </a:xfrm>
          <a:prstGeom prst="rect">
            <a:avLst/>
          </a:prstGeom>
          <a:noFill/>
        </p:spPr>
        <p:txBody>
          <a:bodyPr wrap="square" rtlCol="0">
            <a:spAutoFit/>
          </a:bodyPr>
          <a:lstStyle/>
          <a:p>
            <a:r>
              <a:rPr lang="en-US" dirty="0">
                <a:solidFill>
                  <a:srgbClr val="00205B"/>
                </a:solidFill>
                <a:latin typeface="Montserrat" pitchFamily="2" charset="77"/>
              </a:rPr>
              <a:t>Home Sponsor ($350): </a:t>
            </a:r>
          </a:p>
          <a:p>
            <a:pPr marL="285750" lvl="0" indent="-285750">
              <a:buFont typeface="Arial" panose="020B0604020202020204" pitchFamily="34" charset="0"/>
              <a:buChar char="•"/>
            </a:pPr>
            <a:r>
              <a:rPr lang="en-US" sz="1400" dirty="0">
                <a:solidFill>
                  <a:srgbClr val="00205B"/>
                </a:solidFill>
                <a:latin typeface="Montserrat" pitchFamily="2" charset="77"/>
              </a:rPr>
              <a:t>Business name sign rider attached to the home tour banner in front of one tour home</a:t>
            </a:r>
          </a:p>
          <a:p>
            <a:pPr marL="285750" lvl="0" indent="-285750">
              <a:buFont typeface="Arial" panose="020B0604020202020204" pitchFamily="34" charset="0"/>
              <a:buChar char="•"/>
            </a:pPr>
            <a:r>
              <a:rPr lang="en-US" sz="1400" dirty="0">
                <a:solidFill>
                  <a:srgbClr val="00205B"/>
                </a:solidFill>
                <a:latin typeface="Montserrat" pitchFamily="2" charset="77"/>
              </a:rPr>
              <a:t>Half-page, black and white ad in Home Tour guide booklet as sponsor for one tour home </a:t>
            </a:r>
          </a:p>
          <a:p>
            <a:pPr marL="285750" lvl="0" indent="-285750">
              <a:buFont typeface="Arial" panose="020B0604020202020204" pitchFamily="34" charset="0"/>
              <a:buChar char="•"/>
            </a:pPr>
            <a:r>
              <a:rPr lang="en-US" sz="1400" dirty="0">
                <a:solidFill>
                  <a:srgbClr val="00205B"/>
                </a:solidFill>
                <a:latin typeface="Montserrat" pitchFamily="2" charset="77"/>
              </a:rPr>
              <a:t>Sponsor may offer “staging” of a home as well as place business cards and store coupons in the tour home </a:t>
            </a:r>
          </a:p>
          <a:p>
            <a:pPr marL="285750" lvl="0" indent="-285750">
              <a:buFont typeface="Arial" panose="020B0604020202020204" pitchFamily="34" charset="0"/>
              <a:buChar char="•"/>
            </a:pPr>
            <a:r>
              <a:rPr lang="en-US" sz="1400" dirty="0">
                <a:solidFill>
                  <a:srgbClr val="00205B"/>
                </a:solidFill>
                <a:latin typeface="Montserrat" pitchFamily="2" charset="77"/>
              </a:rPr>
              <a:t>2 Complimentary tickets to the Home Tour</a:t>
            </a:r>
          </a:p>
          <a:p>
            <a:pPr marL="285750" lvl="0" indent="-285750">
              <a:buFont typeface="Arial" panose="020B0604020202020204" pitchFamily="34" charset="0"/>
              <a:buChar char="•"/>
            </a:pPr>
            <a:endParaRPr lang="en-US" sz="1400" dirty="0">
              <a:solidFill>
                <a:srgbClr val="00205B"/>
              </a:solidFill>
              <a:latin typeface="Montserrat" pitchFamily="2" charset="77"/>
            </a:endParaRPr>
          </a:p>
          <a:p>
            <a:pPr lvl="0"/>
            <a:r>
              <a:rPr lang="en-US" dirty="0">
                <a:solidFill>
                  <a:srgbClr val="00205B"/>
                </a:solidFill>
                <a:latin typeface="Montserrat" pitchFamily="2" charset="77"/>
              </a:rPr>
              <a:t>Day of Tour Booklet Sponsorship</a:t>
            </a:r>
          </a:p>
          <a:p>
            <a:pPr marL="285750" lvl="0" indent="-285750">
              <a:buFont typeface="Arial" panose="020B0604020202020204" pitchFamily="34" charset="0"/>
              <a:buChar char="•"/>
            </a:pPr>
            <a:r>
              <a:rPr lang="en-US" sz="1400" dirty="0">
                <a:solidFill>
                  <a:srgbClr val="00205B"/>
                </a:solidFill>
                <a:latin typeface="Montserrat" pitchFamily="2" charset="77"/>
              </a:rPr>
              <a:t>Black and white Full Page ($300)</a:t>
            </a:r>
          </a:p>
          <a:p>
            <a:pPr marL="285750" lvl="0" indent="-285750">
              <a:buFont typeface="Arial" panose="020B0604020202020204" pitchFamily="34" charset="0"/>
              <a:buChar char="•"/>
            </a:pPr>
            <a:r>
              <a:rPr lang="en-US" sz="1400" dirty="0">
                <a:solidFill>
                  <a:srgbClr val="00205B"/>
                </a:solidFill>
                <a:latin typeface="Montserrat" pitchFamily="2" charset="77"/>
              </a:rPr>
              <a:t>Black and white Half Page ($200) </a:t>
            </a:r>
          </a:p>
          <a:p>
            <a:pPr marL="285750" lvl="0" indent="-285750">
              <a:buFont typeface="Arial" panose="020B0604020202020204" pitchFamily="34" charset="0"/>
              <a:buChar char="•"/>
            </a:pPr>
            <a:r>
              <a:rPr lang="en-US" sz="1400" dirty="0">
                <a:solidFill>
                  <a:srgbClr val="00205B"/>
                </a:solidFill>
                <a:latin typeface="Montserrat" pitchFamily="2" charset="77"/>
              </a:rPr>
              <a:t>Black and white Quarter Page ($100)</a:t>
            </a:r>
          </a:p>
        </p:txBody>
      </p:sp>
      <p:sp>
        <p:nvSpPr>
          <p:cNvPr id="2" name="TextBox 1"/>
          <p:cNvSpPr txBox="1"/>
          <p:nvPr/>
        </p:nvSpPr>
        <p:spPr>
          <a:xfrm>
            <a:off x="674704" y="476564"/>
            <a:ext cx="7927758" cy="1323439"/>
          </a:xfrm>
          <a:prstGeom prst="rect">
            <a:avLst/>
          </a:prstGeom>
          <a:noFill/>
        </p:spPr>
        <p:txBody>
          <a:bodyPr wrap="square" rtlCol="0">
            <a:spAutoFit/>
          </a:bodyPr>
          <a:lstStyle/>
          <a:p>
            <a:r>
              <a:rPr lang="en-US" sz="4000" b="1" dirty="0">
                <a:solidFill>
                  <a:srgbClr val="00205B"/>
                </a:solidFill>
                <a:latin typeface="Montserrat" pitchFamily="2" charset="77"/>
                <a:cs typeface="Arial" panose="020B0604020202020204" pitchFamily="34" charset="0"/>
              </a:rPr>
              <a:t>Home Tour </a:t>
            </a:r>
          </a:p>
          <a:p>
            <a:r>
              <a:rPr lang="en-US" sz="4000" b="1" dirty="0">
                <a:solidFill>
                  <a:srgbClr val="00205B"/>
                </a:solidFill>
                <a:latin typeface="Montserrat" pitchFamily="2" charset="77"/>
                <a:cs typeface="Arial" panose="020B0604020202020204" pitchFamily="34" charset="0"/>
              </a:rPr>
              <a:t>Sponsor Benefits</a:t>
            </a:r>
          </a:p>
        </p:txBody>
      </p:sp>
      <p:sp>
        <p:nvSpPr>
          <p:cNvPr id="4" name="Footer Placeholder 3">
            <a:extLst>
              <a:ext uri="{FF2B5EF4-FFF2-40B4-BE49-F238E27FC236}">
                <a16:creationId xmlns:a16="http://schemas.microsoft.com/office/drawing/2014/main" id="{B18A2768-7C9B-4305-9F44-F9A2F65E6B1A}"/>
              </a:ext>
            </a:extLst>
          </p:cNvPr>
          <p:cNvSpPr>
            <a:spLocks noGrp="1"/>
          </p:cNvSpPr>
          <p:nvPr>
            <p:ph type="ftr" sz="quarter" idx="11"/>
          </p:nvPr>
        </p:nvSpPr>
        <p:spPr/>
        <p:txBody>
          <a:bodyPr/>
          <a:lstStyle/>
          <a:p>
            <a:r>
              <a:rPr lang="en-US">
                <a:solidFill>
                  <a:srgbClr val="00205B"/>
                </a:solidFill>
                <a:latin typeface="Montserrat" pitchFamily="2" charset="77"/>
              </a:rPr>
              <a:t>BROADRIPPLEINDY.ORG</a:t>
            </a:r>
            <a:endParaRPr lang="en-US" dirty="0">
              <a:solidFill>
                <a:srgbClr val="00205B"/>
              </a:solidFill>
              <a:latin typeface="Montserrat" pitchFamily="2" charset="77"/>
            </a:endParaRPr>
          </a:p>
        </p:txBody>
      </p:sp>
      <p:pic>
        <p:nvPicPr>
          <p:cNvPr id="6" name="Picture 5" descr="A close up of a sign&#10;&#10;Description automatically generated">
            <a:extLst>
              <a:ext uri="{FF2B5EF4-FFF2-40B4-BE49-F238E27FC236}">
                <a16:creationId xmlns:a16="http://schemas.microsoft.com/office/drawing/2014/main" id="{D22DF67F-4CE3-42F7-AE70-9323887E4A28}"/>
              </a:ext>
            </a:extLst>
          </p:cNvPr>
          <p:cNvPicPr>
            <a:picLocks noChangeAspect="1"/>
          </p:cNvPicPr>
          <p:nvPr/>
        </p:nvPicPr>
        <p:blipFill>
          <a:blip r:embed="rId2"/>
          <a:stretch>
            <a:fillRect/>
          </a:stretch>
        </p:blipFill>
        <p:spPr>
          <a:xfrm>
            <a:off x="5996556" y="402864"/>
            <a:ext cx="1831852" cy="1831852"/>
          </a:xfrm>
          <a:prstGeom prst="rect">
            <a:avLst/>
          </a:prstGeom>
        </p:spPr>
      </p:pic>
    </p:spTree>
    <p:extLst>
      <p:ext uri="{BB962C8B-B14F-4D97-AF65-F5344CB8AC3E}">
        <p14:creationId xmlns:p14="http://schemas.microsoft.com/office/powerpoint/2010/main" val="1661946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74704" y="2413393"/>
            <a:ext cx="7272973" cy="4031873"/>
          </a:xfrm>
          <a:prstGeom prst="rect">
            <a:avLst/>
          </a:prstGeom>
          <a:noFill/>
        </p:spPr>
        <p:txBody>
          <a:bodyPr wrap="square" rtlCol="0">
            <a:spAutoFit/>
          </a:bodyPr>
          <a:lstStyle/>
          <a:p>
            <a:r>
              <a:rPr lang="en-US" dirty="0">
                <a:solidFill>
                  <a:srgbClr val="00205B"/>
                </a:solidFill>
                <a:latin typeface="Montserrat" pitchFamily="2" charset="77"/>
              </a:rPr>
              <a:t>Benefits include recognition as SPONSOR on: </a:t>
            </a:r>
          </a:p>
          <a:p>
            <a:pPr marL="285750" lvl="0" indent="-285750">
              <a:buFont typeface="Arial" panose="020B0604020202020204" pitchFamily="34" charset="0"/>
              <a:buChar char="•"/>
            </a:pPr>
            <a:r>
              <a:rPr lang="en-US" sz="1400" dirty="0">
                <a:solidFill>
                  <a:srgbClr val="00205B"/>
                </a:solidFill>
                <a:latin typeface="Montserrat" pitchFamily="2" charset="77"/>
              </a:rPr>
              <a:t>10-foot Banner with your Business Logo placed at Wonderland Village entrance or carried in the parade down Broad Ripple Avenue. </a:t>
            </a:r>
          </a:p>
          <a:p>
            <a:pPr marL="285750" lvl="0" indent="-285750">
              <a:buFont typeface="Arial" panose="020B0604020202020204" pitchFamily="34" charset="0"/>
              <a:buChar char="•"/>
            </a:pPr>
            <a:r>
              <a:rPr lang="en-US" sz="1400" dirty="0">
                <a:solidFill>
                  <a:srgbClr val="00205B"/>
                </a:solidFill>
                <a:latin typeface="Montserrat" pitchFamily="2" charset="77"/>
              </a:rPr>
              <a:t>We mention your business in marketing materials when mentioning the Wonderland Village or parade; i.e. Parade sponsored by ABC Company.</a:t>
            </a:r>
          </a:p>
          <a:p>
            <a:pPr marL="285750" lvl="0" indent="-285750">
              <a:buFont typeface="Arial" panose="020B0604020202020204" pitchFamily="34" charset="0"/>
              <a:buChar char="•"/>
            </a:pPr>
            <a:r>
              <a:rPr lang="en-US" sz="1400" dirty="0">
                <a:solidFill>
                  <a:srgbClr val="00205B"/>
                </a:solidFill>
                <a:latin typeface="Montserrat" pitchFamily="2" charset="77"/>
              </a:rPr>
              <a:t>Free booth at the Wonderland village and free parade entry.</a:t>
            </a:r>
          </a:p>
          <a:p>
            <a:pPr marL="285750" lvl="0" indent="-285750">
              <a:buFont typeface="Arial" panose="020B0604020202020204" pitchFamily="34" charset="0"/>
              <a:buChar char="•"/>
            </a:pPr>
            <a:r>
              <a:rPr lang="en-US" sz="1400" dirty="0">
                <a:solidFill>
                  <a:srgbClr val="00205B"/>
                </a:solidFill>
                <a:latin typeface="Montserrat" pitchFamily="2" charset="77"/>
              </a:rPr>
              <a:t>Business logo on the event poster </a:t>
            </a:r>
            <a:r>
              <a:rPr lang="en-US" sz="1400" i="1" dirty="0">
                <a:solidFill>
                  <a:srgbClr val="00205B"/>
                </a:solidFill>
                <a:latin typeface="Montserrat" pitchFamily="2" charset="77"/>
              </a:rPr>
              <a:t>(100 distributed to local shops) </a:t>
            </a:r>
            <a:endParaRPr lang="en-US" sz="1400" dirty="0">
              <a:solidFill>
                <a:srgbClr val="00205B"/>
              </a:solidFill>
              <a:latin typeface="Montserrat" pitchFamily="2" charset="77"/>
            </a:endParaRPr>
          </a:p>
          <a:p>
            <a:pPr marL="285750" lvl="0" indent="-285750">
              <a:buFont typeface="Arial" panose="020B0604020202020204" pitchFamily="34" charset="0"/>
              <a:buChar char="•"/>
            </a:pPr>
            <a:r>
              <a:rPr lang="en-US" sz="1400" dirty="0">
                <a:solidFill>
                  <a:srgbClr val="00205B"/>
                </a:solidFill>
                <a:latin typeface="Montserrat" pitchFamily="2" charset="77"/>
              </a:rPr>
              <a:t>Business logo on Rack cards </a:t>
            </a:r>
            <a:r>
              <a:rPr lang="en-US" sz="1400" i="1" dirty="0">
                <a:solidFill>
                  <a:srgbClr val="00205B"/>
                </a:solidFill>
                <a:latin typeface="Montserrat" pitchFamily="2" charset="77"/>
              </a:rPr>
              <a:t>(3,000 distributed locally)</a:t>
            </a:r>
            <a:r>
              <a:rPr lang="en-US" sz="1400" dirty="0">
                <a:solidFill>
                  <a:srgbClr val="00205B"/>
                </a:solidFill>
                <a:latin typeface="Montserrat" pitchFamily="2" charset="77"/>
              </a:rPr>
              <a:t> </a:t>
            </a:r>
          </a:p>
          <a:p>
            <a:pPr marL="285750" lvl="0" indent="-285750">
              <a:buFont typeface="Arial" panose="020B0604020202020204" pitchFamily="34" charset="0"/>
              <a:buChar char="•"/>
            </a:pPr>
            <a:r>
              <a:rPr lang="en-US" sz="1400" dirty="0">
                <a:solidFill>
                  <a:srgbClr val="00205B"/>
                </a:solidFill>
                <a:latin typeface="Montserrat" pitchFamily="2" charset="77"/>
              </a:rPr>
              <a:t>Business logo on Event Banners </a:t>
            </a:r>
            <a:r>
              <a:rPr lang="en-US" sz="1400" i="1" dirty="0">
                <a:solidFill>
                  <a:srgbClr val="00205B"/>
                </a:solidFill>
                <a:latin typeface="Montserrat" pitchFamily="2" charset="77"/>
              </a:rPr>
              <a:t>(Three hung in prominent Village locations)</a:t>
            </a:r>
            <a:r>
              <a:rPr lang="en-US" sz="1400" dirty="0">
                <a:solidFill>
                  <a:srgbClr val="00205B"/>
                </a:solidFill>
                <a:latin typeface="Montserrat" pitchFamily="2" charset="77"/>
              </a:rPr>
              <a:t> </a:t>
            </a:r>
          </a:p>
          <a:p>
            <a:pPr marL="285750" lvl="0" indent="-285750">
              <a:buFont typeface="Arial" panose="020B0604020202020204" pitchFamily="34" charset="0"/>
              <a:buChar char="•"/>
            </a:pPr>
            <a:r>
              <a:rPr lang="en-US" sz="1400" dirty="0">
                <a:solidFill>
                  <a:srgbClr val="00205B"/>
                </a:solidFill>
                <a:latin typeface="Montserrat" pitchFamily="2" charset="77"/>
              </a:rPr>
              <a:t>Business logo displayed on the on the event website and hyper-linked to your website</a:t>
            </a:r>
          </a:p>
          <a:p>
            <a:pPr marL="285750" indent="-285750">
              <a:buFont typeface="Arial" panose="020B0604020202020204" pitchFamily="34" charset="0"/>
              <a:buChar char="•"/>
            </a:pPr>
            <a:r>
              <a:rPr lang="en-US" sz="1400" dirty="0">
                <a:solidFill>
                  <a:srgbClr val="00205B"/>
                </a:solidFill>
                <a:latin typeface="Montserrat" pitchFamily="2" charset="77"/>
              </a:rPr>
              <a:t>Your logo displayed in the online version of the Broad Ripple Gazette and Broad Ripple Magazine print ad</a:t>
            </a:r>
            <a:r>
              <a:rPr lang="en-US" sz="1400" i="1" dirty="0">
                <a:solidFill>
                  <a:srgbClr val="00205B"/>
                </a:solidFill>
                <a:latin typeface="Montserrat" pitchFamily="2" charset="77"/>
              </a:rPr>
              <a:t> (11,000 copies)</a:t>
            </a:r>
            <a:r>
              <a:rPr lang="en-US" sz="1400" dirty="0">
                <a:solidFill>
                  <a:srgbClr val="00205B"/>
                </a:solidFill>
                <a:latin typeface="Montserrat" pitchFamily="2" charset="77"/>
              </a:rPr>
              <a:t> </a:t>
            </a:r>
          </a:p>
          <a:p>
            <a:pPr lvl="0"/>
            <a:endParaRPr lang="en-US" sz="1400" dirty="0">
              <a:solidFill>
                <a:srgbClr val="00205B"/>
              </a:solidFill>
              <a:latin typeface="Montserrat" pitchFamily="2" charset="77"/>
            </a:endParaRPr>
          </a:p>
          <a:p>
            <a:pPr lvl="0"/>
            <a:r>
              <a:rPr lang="en-US" sz="1400" dirty="0">
                <a:solidFill>
                  <a:srgbClr val="00205B"/>
                </a:solidFill>
                <a:latin typeface="Montserrat" pitchFamily="2" charset="77"/>
              </a:rPr>
              <a:t>Events also advertised</a:t>
            </a:r>
          </a:p>
          <a:p>
            <a:pPr marL="285750" lvl="0" indent="-285750">
              <a:buFont typeface="Arial" panose="020B0604020202020204" pitchFamily="34" charset="0"/>
              <a:buChar char="•"/>
            </a:pPr>
            <a:r>
              <a:rPr lang="en-US" sz="1400" dirty="0">
                <a:solidFill>
                  <a:srgbClr val="00205B"/>
                </a:solidFill>
                <a:latin typeface="Montserrat" pitchFamily="2" charset="77"/>
              </a:rPr>
              <a:t>Event email </a:t>
            </a:r>
            <a:r>
              <a:rPr lang="en-US" sz="1400" dirty="0" err="1">
                <a:solidFill>
                  <a:srgbClr val="00205B"/>
                </a:solidFill>
                <a:latin typeface="Montserrat" pitchFamily="2" charset="77"/>
              </a:rPr>
              <a:t>eBlasts</a:t>
            </a:r>
            <a:r>
              <a:rPr lang="en-US" sz="1400" dirty="0">
                <a:solidFill>
                  <a:srgbClr val="00205B"/>
                </a:solidFill>
                <a:latin typeface="Montserrat" pitchFamily="2" charset="77"/>
              </a:rPr>
              <a:t> </a:t>
            </a:r>
            <a:r>
              <a:rPr lang="en-US" sz="1400" i="1" dirty="0">
                <a:solidFill>
                  <a:srgbClr val="00205B"/>
                </a:solidFill>
                <a:latin typeface="Montserrat" pitchFamily="2" charset="77"/>
              </a:rPr>
              <a:t>(10,000+ subscribers)</a:t>
            </a:r>
            <a:endParaRPr lang="en-US" sz="1400" dirty="0">
              <a:solidFill>
                <a:srgbClr val="00205B"/>
              </a:solidFill>
              <a:latin typeface="Montserrat" pitchFamily="2" charset="77"/>
            </a:endParaRPr>
          </a:p>
          <a:p>
            <a:pPr marL="285750" lvl="0" indent="-285750">
              <a:buFont typeface="Arial" panose="020B0604020202020204" pitchFamily="34" charset="0"/>
              <a:buChar char="•"/>
            </a:pPr>
            <a:r>
              <a:rPr lang="en-US" sz="1400" dirty="0">
                <a:solidFill>
                  <a:srgbClr val="00205B"/>
                </a:solidFill>
                <a:latin typeface="Montserrat" pitchFamily="2" charset="77"/>
              </a:rPr>
              <a:t>Facebook, Instagram and Twitter </a:t>
            </a:r>
            <a:r>
              <a:rPr lang="en-US" sz="1400" i="1" dirty="0">
                <a:solidFill>
                  <a:srgbClr val="00205B"/>
                </a:solidFill>
                <a:latin typeface="Montserrat" pitchFamily="2" charset="77"/>
              </a:rPr>
              <a:t>(over 60,000 followers on all platforms)</a:t>
            </a:r>
          </a:p>
          <a:p>
            <a:pPr marL="285750" lvl="0" indent="-285750">
              <a:buFont typeface="Arial" panose="020B0604020202020204" pitchFamily="34" charset="0"/>
              <a:buChar char="•"/>
            </a:pPr>
            <a:endParaRPr lang="en-US" sz="1400" dirty="0">
              <a:solidFill>
                <a:srgbClr val="00205B"/>
              </a:solidFill>
              <a:latin typeface="Montserrat" pitchFamily="2" charset="77"/>
            </a:endParaRPr>
          </a:p>
        </p:txBody>
      </p:sp>
      <p:sp>
        <p:nvSpPr>
          <p:cNvPr id="2" name="TextBox 1"/>
          <p:cNvSpPr txBox="1"/>
          <p:nvPr/>
        </p:nvSpPr>
        <p:spPr>
          <a:xfrm>
            <a:off x="674704" y="476564"/>
            <a:ext cx="7927758" cy="1938992"/>
          </a:xfrm>
          <a:prstGeom prst="rect">
            <a:avLst/>
          </a:prstGeom>
          <a:noFill/>
        </p:spPr>
        <p:txBody>
          <a:bodyPr wrap="square" rtlCol="0">
            <a:spAutoFit/>
          </a:bodyPr>
          <a:lstStyle/>
          <a:p>
            <a:r>
              <a:rPr lang="en-US" sz="4000" b="1" dirty="0">
                <a:solidFill>
                  <a:srgbClr val="00205B"/>
                </a:solidFill>
                <a:latin typeface="Montserrat" pitchFamily="2" charset="77"/>
                <a:cs typeface="Arial" panose="020B0604020202020204" pitchFamily="34" charset="0"/>
              </a:rPr>
              <a:t>Lights Up Parade or Wonderland Village </a:t>
            </a:r>
          </a:p>
          <a:p>
            <a:r>
              <a:rPr lang="en-US" sz="4000" b="1" dirty="0">
                <a:solidFill>
                  <a:srgbClr val="00205B"/>
                </a:solidFill>
                <a:latin typeface="Montserrat" pitchFamily="2" charset="77"/>
                <a:cs typeface="Arial" panose="020B0604020202020204" pitchFamily="34" charset="0"/>
              </a:rPr>
              <a:t>Sponsor Benefits</a:t>
            </a:r>
          </a:p>
        </p:txBody>
      </p:sp>
      <p:sp>
        <p:nvSpPr>
          <p:cNvPr id="4" name="Footer Placeholder 3">
            <a:extLst>
              <a:ext uri="{FF2B5EF4-FFF2-40B4-BE49-F238E27FC236}">
                <a16:creationId xmlns:a16="http://schemas.microsoft.com/office/drawing/2014/main" id="{C9B12886-3240-4B5A-B122-296D7FA72A60}"/>
              </a:ext>
            </a:extLst>
          </p:cNvPr>
          <p:cNvSpPr>
            <a:spLocks noGrp="1"/>
          </p:cNvSpPr>
          <p:nvPr>
            <p:ph type="ftr" sz="quarter" idx="11"/>
          </p:nvPr>
        </p:nvSpPr>
        <p:spPr/>
        <p:txBody>
          <a:bodyPr/>
          <a:lstStyle/>
          <a:p>
            <a:r>
              <a:rPr lang="en-US">
                <a:solidFill>
                  <a:srgbClr val="00205B"/>
                </a:solidFill>
                <a:latin typeface="Montserrat" pitchFamily="2" charset="77"/>
              </a:rPr>
              <a:t>BROADRIPPLEINDY.ORG</a:t>
            </a:r>
            <a:endParaRPr lang="en-US" dirty="0">
              <a:solidFill>
                <a:srgbClr val="00205B"/>
              </a:solidFill>
              <a:latin typeface="Montserrat" pitchFamily="2" charset="77"/>
            </a:endParaRPr>
          </a:p>
        </p:txBody>
      </p:sp>
      <p:pic>
        <p:nvPicPr>
          <p:cNvPr id="6" name="Picture 5" descr="A close up of a sign&#10;&#10;Description automatically generated">
            <a:extLst>
              <a:ext uri="{FF2B5EF4-FFF2-40B4-BE49-F238E27FC236}">
                <a16:creationId xmlns:a16="http://schemas.microsoft.com/office/drawing/2014/main" id="{7CCA0F9E-059F-49CC-9051-9AAD797AA382}"/>
              </a:ext>
            </a:extLst>
          </p:cNvPr>
          <p:cNvPicPr>
            <a:picLocks noChangeAspect="1"/>
          </p:cNvPicPr>
          <p:nvPr/>
        </p:nvPicPr>
        <p:blipFill>
          <a:blip r:embed="rId2"/>
          <a:stretch>
            <a:fillRect/>
          </a:stretch>
        </p:blipFill>
        <p:spPr>
          <a:xfrm>
            <a:off x="6115050" y="580063"/>
            <a:ext cx="1831852" cy="1831852"/>
          </a:xfrm>
          <a:prstGeom prst="rect">
            <a:avLst/>
          </a:prstGeom>
        </p:spPr>
      </p:pic>
    </p:spTree>
    <p:extLst>
      <p:ext uri="{BB962C8B-B14F-4D97-AF65-F5344CB8AC3E}">
        <p14:creationId xmlns:p14="http://schemas.microsoft.com/office/powerpoint/2010/main" val="3235299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41236" y="4021243"/>
            <a:ext cx="5260699" cy="1470025"/>
          </a:xfrm>
        </p:spPr>
        <p:txBody>
          <a:bodyPr>
            <a:normAutofit/>
          </a:bodyPr>
          <a:lstStyle/>
          <a:p>
            <a:pPr algn="r"/>
            <a:br>
              <a:rPr lang="en-US" sz="4000" b="1" dirty="0">
                <a:solidFill>
                  <a:srgbClr val="00205B"/>
                </a:solidFill>
                <a:latin typeface="Arial" panose="020B0604020202020204" pitchFamily="34" charset="0"/>
                <a:cs typeface="Arial" panose="020B0604020202020204" pitchFamily="34" charset="0"/>
              </a:rPr>
            </a:br>
            <a:endParaRPr lang="en-US" sz="1800" b="1" dirty="0">
              <a:solidFill>
                <a:srgbClr val="00205B"/>
              </a:solidFill>
              <a:latin typeface="Montserrat" pitchFamily="2" charset="77"/>
              <a:cs typeface="Arial" panose="020B0604020202020204" pitchFamily="34" charset="0"/>
            </a:endParaRPr>
          </a:p>
        </p:txBody>
      </p:sp>
      <p:pic>
        <p:nvPicPr>
          <p:cNvPr id="4" name="Picture 3"/>
          <p:cNvPicPr>
            <a:picLocks noChangeAspect="1"/>
          </p:cNvPicPr>
          <p:nvPr/>
        </p:nvPicPr>
        <p:blipFill>
          <a:blip r:embed="rId2"/>
          <a:stretch>
            <a:fillRect/>
          </a:stretch>
        </p:blipFill>
        <p:spPr>
          <a:xfrm>
            <a:off x="4505181" y="4919149"/>
            <a:ext cx="3879171" cy="1521489"/>
          </a:xfrm>
          <a:prstGeom prst="rect">
            <a:avLst/>
          </a:prstGeom>
        </p:spPr>
      </p:pic>
      <p:pic>
        <p:nvPicPr>
          <p:cNvPr id="7" name="Picture 6">
            <a:extLst>
              <a:ext uri="{FF2B5EF4-FFF2-40B4-BE49-F238E27FC236}">
                <a16:creationId xmlns:a16="http://schemas.microsoft.com/office/drawing/2014/main" id="{D048EE94-483B-49E5-8BD8-86CCF658A9AB}"/>
              </a:ext>
            </a:extLst>
          </p:cNvPr>
          <p:cNvPicPr>
            <a:picLocks noChangeAspect="1"/>
          </p:cNvPicPr>
          <p:nvPr/>
        </p:nvPicPr>
        <p:blipFill>
          <a:blip r:embed="rId3"/>
          <a:stretch>
            <a:fillRect/>
          </a:stretch>
        </p:blipFill>
        <p:spPr>
          <a:xfrm>
            <a:off x="1101324" y="4833979"/>
            <a:ext cx="3509796" cy="1824783"/>
          </a:xfrm>
          <a:prstGeom prst="rect">
            <a:avLst/>
          </a:prstGeom>
        </p:spPr>
      </p:pic>
      <p:pic>
        <p:nvPicPr>
          <p:cNvPr id="6" name="Picture 5">
            <a:extLst>
              <a:ext uri="{FF2B5EF4-FFF2-40B4-BE49-F238E27FC236}">
                <a16:creationId xmlns:a16="http://schemas.microsoft.com/office/drawing/2014/main" id="{E2E85FD1-2A3D-5D43-AA67-B35E636E961F}"/>
              </a:ext>
            </a:extLst>
          </p:cNvPr>
          <p:cNvPicPr>
            <a:picLocks noChangeAspect="1"/>
          </p:cNvPicPr>
          <p:nvPr/>
        </p:nvPicPr>
        <p:blipFill>
          <a:blip r:embed="rId4"/>
          <a:stretch>
            <a:fillRect/>
          </a:stretch>
        </p:blipFill>
        <p:spPr>
          <a:xfrm>
            <a:off x="1939886" y="2494374"/>
            <a:ext cx="2154754" cy="2154754"/>
          </a:xfrm>
          <a:prstGeom prst="ellipse">
            <a:avLst/>
          </a:prstGeom>
        </p:spPr>
      </p:pic>
      <p:pic>
        <p:nvPicPr>
          <p:cNvPr id="8" name="Picture 7">
            <a:extLst>
              <a:ext uri="{FF2B5EF4-FFF2-40B4-BE49-F238E27FC236}">
                <a16:creationId xmlns:a16="http://schemas.microsoft.com/office/drawing/2014/main" id="{2993F4C3-377B-084A-B669-7598F1F98CEF}"/>
              </a:ext>
            </a:extLst>
          </p:cNvPr>
          <p:cNvPicPr>
            <a:picLocks noChangeAspect="1"/>
          </p:cNvPicPr>
          <p:nvPr/>
        </p:nvPicPr>
        <p:blipFill>
          <a:blip r:embed="rId5"/>
          <a:stretch>
            <a:fillRect/>
          </a:stretch>
        </p:blipFill>
        <p:spPr>
          <a:xfrm>
            <a:off x="3497748" y="478800"/>
            <a:ext cx="2157984" cy="2157984"/>
          </a:xfrm>
          <a:prstGeom prst="ellipse">
            <a:avLst/>
          </a:prstGeom>
        </p:spPr>
      </p:pic>
      <p:pic>
        <p:nvPicPr>
          <p:cNvPr id="9" name="Picture 8">
            <a:extLst>
              <a:ext uri="{FF2B5EF4-FFF2-40B4-BE49-F238E27FC236}">
                <a16:creationId xmlns:a16="http://schemas.microsoft.com/office/drawing/2014/main" id="{4D705F97-05AB-8949-AB37-F98EE559194D}"/>
              </a:ext>
            </a:extLst>
          </p:cNvPr>
          <p:cNvPicPr>
            <a:picLocks noChangeAspect="1"/>
          </p:cNvPicPr>
          <p:nvPr/>
        </p:nvPicPr>
        <p:blipFill>
          <a:blip r:embed="rId6"/>
          <a:stretch>
            <a:fillRect/>
          </a:stretch>
        </p:blipFill>
        <p:spPr>
          <a:xfrm>
            <a:off x="6448817" y="478800"/>
            <a:ext cx="2161629" cy="2157984"/>
          </a:xfrm>
          <a:prstGeom prst="ellipse">
            <a:avLst/>
          </a:prstGeom>
        </p:spPr>
      </p:pic>
      <p:pic>
        <p:nvPicPr>
          <p:cNvPr id="10" name="Picture 9">
            <a:extLst>
              <a:ext uri="{FF2B5EF4-FFF2-40B4-BE49-F238E27FC236}">
                <a16:creationId xmlns:a16="http://schemas.microsoft.com/office/drawing/2014/main" id="{4426E62A-8E23-364B-BDCD-8725F4CA1CC5}"/>
              </a:ext>
            </a:extLst>
          </p:cNvPr>
          <p:cNvPicPr>
            <a:picLocks noChangeAspect="1"/>
          </p:cNvPicPr>
          <p:nvPr/>
        </p:nvPicPr>
        <p:blipFill>
          <a:blip r:embed="rId7"/>
          <a:stretch>
            <a:fillRect/>
          </a:stretch>
        </p:blipFill>
        <p:spPr>
          <a:xfrm>
            <a:off x="4986625" y="2491144"/>
            <a:ext cx="2161630" cy="2157984"/>
          </a:xfrm>
          <a:prstGeom prst="ellipse">
            <a:avLst/>
          </a:prstGeom>
        </p:spPr>
      </p:pic>
      <p:pic>
        <p:nvPicPr>
          <p:cNvPr id="11" name="Picture 10">
            <a:extLst>
              <a:ext uri="{FF2B5EF4-FFF2-40B4-BE49-F238E27FC236}">
                <a16:creationId xmlns:a16="http://schemas.microsoft.com/office/drawing/2014/main" id="{48090650-1B81-D541-98BA-D3E658D76B0F}"/>
              </a:ext>
            </a:extLst>
          </p:cNvPr>
          <p:cNvPicPr>
            <a:picLocks noChangeAspect="1"/>
          </p:cNvPicPr>
          <p:nvPr/>
        </p:nvPicPr>
        <p:blipFill>
          <a:blip r:embed="rId8"/>
          <a:stretch>
            <a:fillRect/>
          </a:stretch>
        </p:blipFill>
        <p:spPr>
          <a:xfrm>
            <a:off x="413079" y="478800"/>
            <a:ext cx="2161629" cy="2157984"/>
          </a:xfrm>
          <a:prstGeom prst="ellipse">
            <a:avLst/>
          </a:prstGeom>
        </p:spPr>
      </p:pic>
    </p:spTree>
    <p:extLst>
      <p:ext uri="{BB962C8B-B14F-4D97-AF65-F5344CB8AC3E}">
        <p14:creationId xmlns:p14="http://schemas.microsoft.com/office/powerpoint/2010/main" val="206075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2656" y="1762272"/>
            <a:ext cx="7272973" cy="1446550"/>
          </a:xfrm>
          <a:prstGeom prst="rect">
            <a:avLst/>
          </a:prstGeom>
          <a:noFill/>
        </p:spPr>
        <p:txBody>
          <a:bodyPr wrap="square" rtlCol="0">
            <a:spAutoFit/>
          </a:bodyPr>
          <a:lstStyle/>
          <a:p>
            <a:r>
              <a:rPr lang="en-US" b="1" dirty="0">
                <a:solidFill>
                  <a:srgbClr val="FF585D"/>
                </a:solidFill>
                <a:latin typeface="Montserrat" pitchFamily="2" charset="77"/>
                <a:cs typeface="Arial" panose="020B0604020202020204" pitchFamily="34" charset="0"/>
              </a:rPr>
              <a:t>Third Thursdays, May - November</a:t>
            </a:r>
          </a:p>
          <a:p>
            <a:r>
              <a:rPr lang="en-US" sz="1400" dirty="0">
                <a:solidFill>
                  <a:srgbClr val="00205B"/>
                </a:solidFill>
                <a:latin typeface="Montserrat" pitchFamily="2" charset="77"/>
                <a:cs typeface="Arial" panose="020B0604020202020204" pitchFamily="34" charset="0"/>
              </a:rPr>
              <a:t>New monthly format this year! The Broad Ripple Art Walks feature 15-20 Broad Ripple galleries, boutiques, restaurants and shops, each hosting their own unique art exhibit. Participating businesses are scattered throughout the Village giving attendees the opportunity to enjoy a wonderful evening experiencing Broad Ripple and supporting the arts community</a:t>
            </a:r>
          </a:p>
        </p:txBody>
      </p:sp>
      <p:sp>
        <p:nvSpPr>
          <p:cNvPr id="2" name="TextBox 1"/>
          <p:cNvSpPr txBox="1"/>
          <p:nvPr/>
        </p:nvSpPr>
        <p:spPr>
          <a:xfrm>
            <a:off x="674704" y="599273"/>
            <a:ext cx="7927758" cy="707886"/>
          </a:xfrm>
          <a:prstGeom prst="rect">
            <a:avLst/>
          </a:prstGeom>
          <a:noFill/>
        </p:spPr>
        <p:txBody>
          <a:bodyPr wrap="square" rtlCol="0">
            <a:spAutoFit/>
          </a:bodyPr>
          <a:lstStyle/>
          <a:p>
            <a:pPr algn="ctr"/>
            <a:r>
              <a:rPr lang="en-US" sz="4000" b="1" dirty="0">
                <a:solidFill>
                  <a:srgbClr val="00205B"/>
                </a:solidFill>
                <a:latin typeface="Montserrat" pitchFamily="2" charset="77"/>
                <a:cs typeface="Arial" panose="020B0604020202020204" pitchFamily="34" charset="0"/>
              </a:rPr>
              <a:t>BROAD RIPPLE ART WALK</a:t>
            </a:r>
          </a:p>
        </p:txBody>
      </p:sp>
      <p:sp>
        <p:nvSpPr>
          <p:cNvPr id="4" name="Footer Placeholder 3"/>
          <p:cNvSpPr>
            <a:spLocks noGrp="1"/>
          </p:cNvSpPr>
          <p:nvPr>
            <p:ph type="ftr" sz="quarter" idx="11"/>
          </p:nvPr>
        </p:nvSpPr>
        <p:spPr>
          <a:xfrm>
            <a:off x="1927253" y="6468770"/>
            <a:ext cx="4724400" cy="389230"/>
          </a:xfrm>
        </p:spPr>
        <p:txBody>
          <a:bodyPr/>
          <a:lstStyle/>
          <a:p>
            <a:r>
              <a:rPr lang="en-US">
                <a:latin typeface="Arial" panose="020B0604020202020204" pitchFamily="34" charset="0"/>
                <a:cs typeface="Arial" panose="020B0604020202020204" pitchFamily="34" charset="0"/>
              </a:rPr>
              <a:t>BROADRIPPLEINDY.ORG</a:t>
            </a:r>
            <a:endParaRPr lang="en-US" dirty="0"/>
          </a:p>
        </p:txBody>
      </p:sp>
      <p:sp>
        <p:nvSpPr>
          <p:cNvPr id="6" name="TextBox 5">
            <a:extLst>
              <a:ext uri="{FF2B5EF4-FFF2-40B4-BE49-F238E27FC236}">
                <a16:creationId xmlns:a16="http://schemas.microsoft.com/office/drawing/2014/main" id="{A2BE2B36-3343-4C13-B11E-6831B0A03548}"/>
              </a:ext>
            </a:extLst>
          </p:cNvPr>
          <p:cNvSpPr txBox="1"/>
          <p:nvPr/>
        </p:nvSpPr>
        <p:spPr>
          <a:xfrm>
            <a:off x="682656" y="3670049"/>
            <a:ext cx="3428168" cy="1200329"/>
          </a:xfrm>
          <a:prstGeom prst="rect">
            <a:avLst/>
          </a:prstGeom>
          <a:noFill/>
        </p:spPr>
        <p:txBody>
          <a:bodyPr wrap="square" rtlCol="0">
            <a:spAutoFit/>
          </a:bodyPr>
          <a:lstStyle/>
          <a:p>
            <a:r>
              <a:rPr lang="en-US" dirty="0">
                <a:solidFill>
                  <a:srgbClr val="00205B"/>
                </a:solidFill>
                <a:latin typeface="Montserrat" pitchFamily="2" charset="77"/>
              </a:rPr>
              <a:t>Title Sponsor: $2,500 (UNAVAILABLE)</a:t>
            </a:r>
          </a:p>
          <a:p>
            <a:endParaRPr lang="en-US" dirty="0">
              <a:solidFill>
                <a:srgbClr val="00205B"/>
              </a:solidFill>
              <a:latin typeface="Montserrat" pitchFamily="2" charset="77"/>
            </a:endParaRPr>
          </a:p>
          <a:p>
            <a:r>
              <a:rPr lang="en-US" dirty="0">
                <a:solidFill>
                  <a:srgbClr val="00205B"/>
                </a:solidFill>
                <a:latin typeface="Montserrat" pitchFamily="2" charset="77"/>
              </a:rPr>
              <a:t>Estimated attendees: 500+</a:t>
            </a:r>
          </a:p>
        </p:txBody>
      </p:sp>
      <p:pic>
        <p:nvPicPr>
          <p:cNvPr id="8" name="Picture 7">
            <a:extLst>
              <a:ext uri="{FF2B5EF4-FFF2-40B4-BE49-F238E27FC236}">
                <a16:creationId xmlns:a16="http://schemas.microsoft.com/office/drawing/2014/main" id="{D8B49BA6-7D9D-4365-8A9A-A85CBEA3B2B1}"/>
              </a:ext>
            </a:extLst>
          </p:cNvPr>
          <p:cNvPicPr>
            <a:picLocks noChangeAspect="1"/>
          </p:cNvPicPr>
          <p:nvPr/>
        </p:nvPicPr>
        <p:blipFill>
          <a:blip r:embed="rId2"/>
          <a:stretch>
            <a:fillRect/>
          </a:stretch>
        </p:blipFill>
        <p:spPr>
          <a:xfrm>
            <a:off x="5278365" y="3548859"/>
            <a:ext cx="2036496" cy="2036496"/>
          </a:xfrm>
          <a:prstGeom prst="rect">
            <a:avLst/>
          </a:prstGeom>
        </p:spPr>
      </p:pic>
    </p:spTree>
    <p:extLst>
      <p:ext uri="{BB962C8B-B14F-4D97-AF65-F5344CB8AC3E}">
        <p14:creationId xmlns:p14="http://schemas.microsoft.com/office/powerpoint/2010/main" val="635318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55435" y="1679544"/>
            <a:ext cx="7272973" cy="1661993"/>
          </a:xfrm>
          <a:prstGeom prst="rect">
            <a:avLst/>
          </a:prstGeom>
          <a:noFill/>
        </p:spPr>
        <p:txBody>
          <a:bodyPr wrap="square" rtlCol="0">
            <a:spAutoFit/>
          </a:bodyPr>
          <a:lstStyle/>
          <a:p>
            <a:r>
              <a:rPr lang="en-US" b="1" dirty="0">
                <a:solidFill>
                  <a:srgbClr val="002060"/>
                </a:solidFill>
                <a:latin typeface="Montserrat" pitchFamily="2" charset="77"/>
                <a:cs typeface="Arial" panose="020B0604020202020204" pitchFamily="34" charset="0"/>
              </a:rPr>
              <a:t>Sunday, June 27</a:t>
            </a:r>
          </a:p>
          <a:p>
            <a:r>
              <a:rPr lang="en-US" sz="1400" dirty="0">
                <a:solidFill>
                  <a:srgbClr val="002060"/>
                </a:solidFill>
                <a:latin typeface="Montserrat" pitchFamily="2" charset="77"/>
                <a:cs typeface="Arial" panose="020B0604020202020204" pitchFamily="34" charset="0"/>
              </a:rPr>
              <a:t>Broad Ripple’s summer family event is the Broad Ripple Duck Race.  3,000 rubber ducks enter the water where the Monon Trail crosses the Canal and race to the finish line at the pedestrian bridge near College Avenue,  There are plenty of prime viewing spots along the race route and prizes for the first three finishers of the race.  Enjoy free children’s activities on the Rainbow Bridge two hours before the race! </a:t>
            </a:r>
          </a:p>
        </p:txBody>
      </p:sp>
      <p:sp>
        <p:nvSpPr>
          <p:cNvPr id="2" name="TextBox 1"/>
          <p:cNvSpPr txBox="1"/>
          <p:nvPr/>
        </p:nvSpPr>
        <p:spPr>
          <a:xfrm>
            <a:off x="555435" y="643146"/>
            <a:ext cx="7927758" cy="707886"/>
          </a:xfrm>
          <a:prstGeom prst="rect">
            <a:avLst/>
          </a:prstGeom>
          <a:noFill/>
        </p:spPr>
        <p:txBody>
          <a:bodyPr wrap="square" rtlCol="0">
            <a:spAutoFit/>
          </a:bodyPr>
          <a:lstStyle/>
          <a:p>
            <a:pPr algn="ctr"/>
            <a:r>
              <a:rPr lang="en-US" sz="4000" b="1" dirty="0">
                <a:solidFill>
                  <a:srgbClr val="002060"/>
                </a:solidFill>
                <a:latin typeface="Montserrat" pitchFamily="2" charset="77"/>
                <a:cs typeface="Arial" panose="020B0604020202020204" pitchFamily="34" charset="0"/>
              </a:rPr>
              <a:t>BROAD RIPPLE DUCK RACE</a:t>
            </a:r>
          </a:p>
        </p:txBody>
      </p:sp>
      <p:sp>
        <p:nvSpPr>
          <p:cNvPr id="6" name="TextBox 5">
            <a:extLst>
              <a:ext uri="{FF2B5EF4-FFF2-40B4-BE49-F238E27FC236}">
                <a16:creationId xmlns:a16="http://schemas.microsoft.com/office/drawing/2014/main" id="{A2BE2B36-3343-4C13-B11E-6831B0A03548}"/>
              </a:ext>
            </a:extLst>
          </p:cNvPr>
          <p:cNvSpPr txBox="1"/>
          <p:nvPr/>
        </p:nvSpPr>
        <p:spPr>
          <a:xfrm>
            <a:off x="666753" y="3670049"/>
            <a:ext cx="4008614" cy="2031325"/>
          </a:xfrm>
          <a:prstGeom prst="rect">
            <a:avLst/>
          </a:prstGeom>
          <a:noFill/>
        </p:spPr>
        <p:txBody>
          <a:bodyPr wrap="square" rtlCol="0">
            <a:spAutoFit/>
          </a:bodyPr>
          <a:lstStyle/>
          <a:p>
            <a:r>
              <a:rPr lang="en-US" dirty="0">
                <a:solidFill>
                  <a:srgbClr val="002060"/>
                </a:solidFill>
                <a:latin typeface="Montserrat" pitchFamily="2" charset="77"/>
              </a:rPr>
              <a:t>Title Sponsor: $3,000 </a:t>
            </a:r>
          </a:p>
          <a:p>
            <a:r>
              <a:rPr lang="en-US" dirty="0">
                <a:solidFill>
                  <a:srgbClr val="002060"/>
                </a:solidFill>
                <a:latin typeface="Montserrat" pitchFamily="2" charset="77"/>
              </a:rPr>
              <a:t>Finish Line Sponsor: $1,000</a:t>
            </a:r>
            <a:endParaRPr lang="en-US" sz="1200" dirty="0">
              <a:solidFill>
                <a:srgbClr val="002060"/>
              </a:solidFill>
              <a:latin typeface="Montserrat" pitchFamily="2" charset="77"/>
            </a:endParaRPr>
          </a:p>
          <a:p>
            <a:r>
              <a:rPr lang="en-US" dirty="0">
                <a:solidFill>
                  <a:srgbClr val="002060"/>
                </a:solidFill>
                <a:latin typeface="Montserrat" pitchFamily="2" charset="77"/>
              </a:rPr>
              <a:t>Start Line Sponsor: $1,000 </a:t>
            </a:r>
          </a:p>
          <a:p>
            <a:r>
              <a:rPr lang="en-US" dirty="0">
                <a:solidFill>
                  <a:srgbClr val="002060"/>
                </a:solidFill>
                <a:latin typeface="Montserrat" pitchFamily="2" charset="77"/>
              </a:rPr>
              <a:t>Presenting Sponsors: $500 </a:t>
            </a:r>
          </a:p>
          <a:p>
            <a:r>
              <a:rPr lang="en-US" dirty="0">
                <a:solidFill>
                  <a:srgbClr val="002060"/>
                </a:solidFill>
                <a:latin typeface="Montserrat" pitchFamily="2" charset="77"/>
              </a:rPr>
              <a:t>Supporting Sponsors: $250</a:t>
            </a:r>
          </a:p>
          <a:p>
            <a:endParaRPr lang="en-US" dirty="0">
              <a:solidFill>
                <a:srgbClr val="002060"/>
              </a:solidFill>
              <a:latin typeface="Montserrat" pitchFamily="2" charset="77"/>
            </a:endParaRPr>
          </a:p>
          <a:p>
            <a:r>
              <a:rPr lang="en-US" dirty="0">
                <a:solidFill>
                  <a:srgbClr val="002060"/>
                </a:solidFill>
                <a:latin typeface="Montserrat" pitchFamily="2" charset="77"/>
              </a:rPr>
              <a:t>Estimated attendees: 7,000+</a:t>
            </a:r>
          </a:p>
        </p:txBody>
      </p:sp>
      <p:pic>
        <p:nvPicPr>
          <p:cNvPr id="8" name="Picture 7">
            <a:extLst>
              <a:ext uri="{FF2B5EF4-FFF2-40B4-BE49-F238E27FC236}">
                <a16:creationId xmlns:a16="http://schemas.microsoft.com/office/drawing/2014/main" id="{D8B49BA6-7D9D-4365-8A9A-A85CBEA3B2B1}"/>
              </a:ext>
            </a:extLst>
          </p:cNvPr>
          <p:cNvPicPr>
            <a:picLocks noChangeAspect="1"/>
          </p:cNvPicPr>
          <p:nvPr/>
        </p:nvPicPr>
        <p:blipFill>
          <a:blip r:embed="rId2"/>
          <a:stretch>
            <a:fillRect/>
          </a:stretch>
        </p:blipFill>
        <p:spPr>
          <a:xfrm>
            <a:off x="5263375" y="3666025"/>
            <a:ext cx="2362838" cy="2362838"/>
          </a:xfrm>
          <a:prstGeom prst="rect">
            <a:avLst/>
          </a:prstGeom>
        </p:spPr>
      </p:pic>
      <p:sp>
        <p:nvSpPr>
          <p:cNvPr id="4" name="Footer Placeholder 3">
            <a:extLst>
              <a:ext uri="{FF2B5EF4-FFF2-40B4-BE49-F238E27FC236}">
                <a16:creationId xmlns:a16="http://schemas.microsoft.com/office/drawing/2014/main" id="{320B2F9C-183D-4707-A79C-041B845F8F22}"/>
              </a:ext>
            </a:extLst>
          </p:cNvPr>
          <p:cNvSpPr>
            <a:spLocks noGrp="1"/>
          </p:cNvSpPr>
          <p:nvPr>
            <p:ph type="ftr" sz="quarter" idx="11"/>
          </p:nvPr>
        </p:nvSpPr>
        <p:spPr/>
        <p:txBody>
          <a:bodyPr/>
          <a:lstStyle/>
          <a:p>
            <a:r>
              <a:rPr lang="en-US"/>
              <a:t>BROADRIPPLEINDY.ORG</a:t>
            </a:r>
            <a:endParaRPr lang="en-US" dirty="0"/>
          </a:p>
        </p:txBody>
      </p:sp>
    </p:spTree>
    <p:extLst>
      <p:ext uri="{BB962C8B-B14F-4D97-AF65-F5344CB8AC3E}">
        <p14:creationId xmlns:p14="http://schemas.microsoft.com/office/powerpoint/2010/main" val="3160957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05B"/>
        </a:solidFill>
        <a:effectLst/>
      </p:bgPr>
    </p:bg>
    <p:spTree>
      <p:nvGrpSpPr>
        <p:cNvPr id="1" name=""/>
        <p:cNvGrpSpPr/>
        <p:nvPr/>
      </p:nvGrpSpPr>
      <p:grpSpPr>
        <a:xfrm>
          <a:off x="0" y="0"/>
          <a:ext cx="0" cy="0"/>
          <a:chOff x="0" y="0"/>
          <a:chExt cx="0" cy="0"/>
        </a:xfrm>
      </p:grpSpPr>
      <p:sp>
        <p:nvSpPr>
          <p:cNvPr id="3" name="TextBox 2"/>
          <p:cNvSpPr txBox="1"/>
          <p:nvPr/>
        </p:nvSpPr>
        <p:spPr>
          <a:xfrm>
            <a:off x="555435" y="1626398"/>
            <a:ext cx="7272973" cy="1661993"/>
          </a:xfrm>
          <a:prstGeom prst="rect">
            <a:avLst/>
          </a:prstGeom>
          <a:noFill/>
        </p:spPr>
        <p:txBody>
          <a:bodyPr wrap="square" rtlCol="0">
            <a:spAutoFit/>
          </a:bodyPr>
          <a:lstStyle/>
          <a:p>
            <a:r>
              <a:rPr lang="en-US" b="1" dirty="0">
                <a:solidFill>
                  <a:srgbClr val="C6007E"/>
                </a:solidFill>
                <a:latin typeface="Montserrat" pitchFamily="2" charset="77"/>
                <a:cs typeface="Arial" panose="020B0604020202020204" pitchFamily="34" charset="0"/>
              </a:rPr>
              <a:t>LATE SUMMER/EARLY FALL 2020 (date </a:t>
            </a:r>
            <a:r>
              <a:rPr lang="en-US" b="1" dirty="0" err="1">
                <a:solidFill>
                  <a:srgbClr val="C6007E"/>
                </a:solidFill>
                <a:latin typeface="Montserrat" pitchFamily="2" charset="77"/>
                <a:cs typeface="Arial" panose="020B0604020202020204" pitchFamily="34" charset="0"/>
              </a:rPr>
              <a:t>tbd</a:t>
            </a:r>
            <a:r>
              <a:rPr lang="en-US" b="1" dirty="0">
                <a:solidFill>
                  <a:srgbClr val="C6007E"/>
                </a:solidFill>
                <a:latin typeface="Montserrat" pitchFamily="2" charset="77"/>
                <a:cs typeface="Arial" panose="020B0604020202020204" pitchFamily="34" charset="0"/>
              </a:rPr>
              <a:t>)</a:t>
            </a:r>
          </a:p>
          <a:p>
            <a:r>
              <a:rPr lang="en-US" sz="1400" dirty="0">
                <a:solidFill>
                  <a:schemeClr val="bg1"/>
                </a:solidFill>
                <a:latin typeface="Montserrat" pitchFamily="2" charset="77"/>
                <a:cs typeface="Arial" panose="020B0604020202020204" pitchFamily="34" charset="0"/>
              </a:rPr>
              <a:t>The Broad Ripple Village Association has been moving Indy’s original cultural district forward since 1969, and it’s time we recognize those achievements. This gala will be a cocktail event on the roof of River House, overlooking the Village, river and canal we all love. Proceeds will go to BRVA legacy projects, like the Riverwalk Promenade, the redesign of Broad Ripple Avenue, and maintaining the Canal Esplanade and Bill Brink Memorial Garden. </a:t>
            </a:r>
          </a:p>
        </p:txBody>
      </p:sp>
      <p:sp>
        <p:nvSpPr>
          <p:cNvPr id="2" name="TextBox 1"/>
          <p:cNvSpPr txBox="1"/>
          <p:nvPr/>
        </p:nvSpPr>
        <p:spPr>
          <a:xfrm>
            <a:off x="555435" y="643146"/>
            <a:ext cx="7927758" cy="707886"/>
          </a:xfrm>
          <a:prstGeom prst="rect">
            <a:avLst/>
          </a:prstGeom>
          <a:noFill/>
        </p:spPr>
        <p:txBody>
          <a:bodyPr wrap="square" rtlCol="0">
            <a:spAutoFit/>
          </a:bodyPr>
          <a:lstStyle/>
          <a:p>
            <a:pPr algn="ctr"/>
            <a:r>
              <a:rPr lang="en-US" sz="4000" b="1" dirty="0">
                <a:solidFill>
                  <a:schemeClr val="bg1"/>
                </a:solidFill>
                <a:latin typeface="Montserrat" pitchFamily="2" charset="77"/>
                <a:cs typeface="Arial" panose="020B0604020202020204" pitchFamily="34" charset="0"/>
              </a:rPr>
              <a:t>BRVA 51</a:t>
            </a:r>
            <a:r>
              <a:rPr lang="en-US" sz="4000" b="1" baseline="30000" dirty="0">
                <a:solidFill>
                  <a:schemeClr val="bg1"/>
                </a:solidFill>
                <a:latin typeface="Montserrat" pitchFamily="2" charset="77"/>
                <a:cs typeface="Arial" panose="020B0604020202020204" pitchFamily="34" charset="0"/>
              </a:rPr>
              <a:t>st</a:t>
            </a:r>
            <a:r>
              <a:rPr lang="en-US" sz="4000" b="1" dirty="0">
                <a:solidFill>
                  <a:schemeClr val="bg1"/>
                </a:solidFill>
                <a:latin typeface="Montserrat" pitchFamily="2" charset="77"/>
                <a:cs typeface="Arial" panose="020B0604020202020204" pitchFamily="34" charset="0"/>
              </a:rPr>
              <a:t> BIRTHDAY GALA</a:t>
            </a:r>
          </a:p>
        </p:txBody>
      </p:sp>
      <p:sp>
        <p:nvSpPr>
          <p:cNvPr id="6" name="TextBox 5">
            <a:extLst>
              <a:ext uri="{FF2B5EF4-FFF2-40B4-BE49-F238E27FC236}">
                <a16:creationId xmlns:a16="http://schemas.microsoft.com/office/drawing/2014/main" id="{A2BE2B36-3343-4C13-B11E-6831B0A03548}"/>
              </a:ext>
            </a:extLst>
          </p:cNvPr>
          <p:cNvSpPr txBox="1"/>
          <p:nvPr/>
        </p:nvSpPr>
        <p:spPr>
          <a:xfrm>
            <a:off x="555434" y="3415176"/>
            <a:ext cx="5032565" cy="2862322"/>
          </a:xfrm>
          <a:prstGeom prst="rect">
            <a:avLst/>
          </a:prstGeom>
          <a:noFill/>
        </p:spPr>
        <p:txBody>
          <a:bodyPr wrap="square" rtlCol="0">
            <a:spAutoFit/>
          </a:bodyPr>
          <a:lstStyle/>
          <a:p>
            <a:r>
              <a:rPr lang="en-US" dirty="0">
                <a:solidFill>
                  <a:srgbClr val="C6007E"/>
                </a:solidFill>
                <a:latin typeface="Montserrat" pitchFamily="2" charset="77"/>
              </a:rPr>
              <a:t>Diamond Sponsor:</a:t>
            </a:r>
            <a:r>
              <a:rPr lang="en-US" dirty="0">
                <a:solidFill>
                  <a:schemeClr val="bg1"/>
                </a:solidFill>
                <a:latin typeface="Montserrat" pitchFamily="2" charset="77"/>
              </a:rPr>
              <a:t> $2500 </a:t>
            </a:r>
          </a:p>
          <a:p>
            <a:r>
              <a:rPr lang="en-US" dirty="0">
                <a:solidFill>
                  <a:schemeClr val="bg1"/>
                </a:solidFill>
                <a:latin typeface="Montserrat" pitchFamily="2" charset="77"/>
              </a:rPr>
              <a:t>(includes 10 tickets)</a:t>
            </a:r>
          </a:p>
          <a:p>
            <a:r>
              <a:rPr lang="en-US" dirty="0">
                <a:solidFill>
                  <a:srgbClr val="C6007E"/>
                </a:solidFill>
                <a:latin typeface="Montserrat" pitchFamily="2" charset="77"/>
              </a:rPr>
              <a:t>Platinum Sponsor:</a:t>
            </a:r>
            <a:r>
              <a:rPr lang="en-US" dirty="0">
                <a:solidFill>
                  <a:schemeClr val="bg1"/>
                </a:solidFill>
                <a:latin typeface="Montserrat" pitchFamily="2" charset="77"/>
              </a:rPr>
              <a:t> $1000</a:t>
            </a:r>
          </a:p>
          <a:p>
            <a:r>
              <a:rPr lang="en-US" dirty="0">
                <a:solidFill>
                  <a:schemeClr val="bg1"/>
                </a:solidFill>
                <a:latin typeface="Montserrat" pitchFamily="2" charset="77"/>
              </a:rPr>
              <a:t>(includes 4 tickets)</a:t>
            </a:r>
          </a:p>
          <a:p>
            <a:r>
              <a:rPr lang="en-US" dirty="0">
                <a:solidFill>
                  <a:srgbClr val="C6007E"/>
                </a:solidFill>
                <a:latin typeface="Montserrat" pitchFamily="2" charset="77"/>
              </a:rPr>
              <a:t>Gold Sponsor: </a:t>
            </a:r>
            <a:r>
              <a:rPr lang="en-US" dirty="0">
                <a:solidFill>
                  <a:schemeClr val="bg1"/>
                </a:solidFill>
                <a:latin typeface="Montserrat" pitchFamily="2" charset="77"/>
              </a:rPr>
              <a:t>$500</a:t>
            </a:r>
          </a:p>
          <a:p>
            <a:r>
              <a:rPr lang="en-US" dirty="0">
                <a:solidFill>
                  <a:schemeClr val="bg1"/>
                </a:solidFill>
                <a:latin typeface="Montserrat" pitchFamily="2" charset="77"/>
              </a:rPr>
              <a:t>(includes 2 tickets)</a:t>
            </a:r>
          </a:p>
          <a:p>
            <a:endParaRPr lang="en-US" dirty="0">
              <a:solidFill>
                <a:schemeClr val="bg1"/>
              </a:solidFill>
              <a:latin typeface="Montserrat" pitchFamily="2" charset="77"/>
            </a:endParaRPr>
          </a:p>
          <a:p>
            <a:r>
              <a:rPr lang="en-US" dirty="0">
                <a:solidFill>
                  <a:schemeClr val="bg1"/>
                </a:solidFill>
                <a:latin typeface="Montserrat" pitchFamily="2" charset="77"/>
              </a:rPr>
              <a:t>TICKET COST: TBD</a:t>
            </a:r>
          </a:p>
          <a:p>
            <a:r>
              <a:rPr lang="en-US" dirty="0">
                <a:solidFill>
                  <a:schemeClr val="bg1"/>
                </a:solidFill>
                <a:latin typeface="Montserrat" pitchFamily="2" charset="77"/>
              </a:rPr>
              <a:t>Food &amp; beverage sponsors also welcome.</a:t>
            </a:r>
          </a:p>
          <a:p>
            <a:r>
              <a:rPr lang="en-US" dirty="0">
                <a:solidFill>
                  <a:schemeClr val="bg1"/>
                </a:solidFill>
                <a:latin typeface="Montserrat" pitchFamily="2" charset="77"/>
              </a:rPr>
              <a:t>Estimated attendees: 200+</a:t>
            </a:r>
          </a:p>
        </p:txBody>
      </p:sp>
      <p:sp>
        <p:nvSpPr>
          <p:cNvPr id="4" name="Footer Placeholder 3">
            <a:extLst>
              <a:ext uri="{FF2B5EF4-FFF2-40B4-BE49-F238E27FC236}">
                <a16:creationId xmlns:a16="http://schemas.microsoft.com/office/drawing/2014/main" id="{320B2F9C-183D-4707-A79C-041B845F8F22}"/>
              </a:ext>
            </a:extLst>
          </p:cNvPr>
          <p:cNvSpPr>
            <a:spLocks noGrp="1"/>
          </p:cNvSpPr>
          <p:nvPr>
            <p:ph type="ftr" sz="quarter" idx="11"/>
          </p:nvPr>
        </p:nvSpPr>
        <p:spPr/>
        <p:txBody>
          <a:bodyPr/>
          <a:lstStyle/>
          <a:p>
            <a:r>
              <a:rPr lang="en-US">
                <a:latin typeface="Montserrat" pitchFamily="2" charset="77"/>
              </a:rPr>
              <a:t>BROADRIPPLEINDY.ORG</a:t>
            </a:r>
            <a:endParaRPr lang="en-US" dirty="0">
              <a:latin typeface="Montserrat" pitchFamily="2" charset="77"/>
            </a:endParaRPr>
          </a:p>
        </p:txBody>
      </p:sp>
      <p:pic>
        <p:nvPicPr>
          <p:cNvPr id="7" name="Picture 6">
            <a:extLst>
              <a:ext uri="{FF2B5EF4-FFF2-40B4-BE49-F238E27FC236}">
                <a16:creationId xmlns:a16="http://schemas.microsoft.com/office/drawing/2014/main" id="{F1CD7EFD-53D2-0A41-AB38-952CB287DE68}"/>
              </a:ext>
            </a:extLst>
          </p:cNvPr>
          <p:cNvPicPr>
            <a:picLocks noChangeAspect="1"/>
          </p:cNvPicPr>
          <p:nvPr/>
        </p:nvPicPr>
        <p:blipFill>
          <a:blip r:embed="rId2"/>
          <a:stretch>
            <a:fillRect/>
          </a:stretch>
        </p:blipFill>
        <p:spPr>
          <a:xfrm>
            <a:off x="4473407" y="3758576"/>
            <a:ext cx="4049434" cy="1640277"/>
          </a:xfrm>
          <a:prstGeom prst="rect">
            <a:avLst/>
          </a:prstGeom>
        </p:spPr>
      </p:pic>
    </p:spTree>
    <p:extLst>
      <p:ext uri="{BB962C8B-B14F-4D97-AF65-F5344CB8AC3E}">
        <p14:creationId xmlns:p14="http://schemas.microsoft.com/office/powerpoint/2010/main" val="3843555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55435" y="1806002"/>
            <a:ext cx="8047027" cy="1231106"/>
          </a:xfrm>
          <a:prstGeom prst="rect">
            <a:avLst/>
          </a:prstGeom>
          <a:noFill/>
        </p:spPr>
        <p:txBody>
          <a:bodyPr wrap="square" rtlCol="0">
            <a:spAutoFit/>
          </a:bodyPr>
          <a:lstStyle/>
          <a:p>
            <a:r>
              <a:rPr lang="en-US" b="1" dirty="0">
                <a:solidFill>
                  <a:srgbClr val="007D37"/>
                </a:solidFill>
                <a:latin typeface="Montserrat" pitchFamily="2" charset="77"/>
                <a:cs typeface="Arial" panose="020B0604020202020204" pitchFamily="34" charset="0"/>
              </a:rPr>
              <a:t>Saturday-Sunday, September 26 &amp; 27</a:t>
            </a:r>
          </a:p>
          <a:p>
            <a:r>
              <a:rPr lang="en-US" sz="1400" dirty="0">
                <a:solidFill>
                  <a:srgbClr val="002060"/>
                </a:solidFill>
                <a:latin typeface="Montserrat" pitchFamily="2" charset="77"/>
                <a:cs typeface="Arial" panose="020B0604020202020204" pitchFamily="34" charset="0"/>
              </a:rPr>
              <a:t>The Broad Ripple Historic Home Tour showcase historically significant and architecturally significant Broad Ripple homes.  Tour the homes, learn fascinating facts about each home and those who have lived in it over the years, meet the owners, and take away decorating ideas and renovation ideas,  </a:t>
            </a:r>
          </a:p>
        </p:txBody>
      </p:sp>
      <p:sp>
        <p:nvSpPr>
          <p:cNvPr id="2" name="TextBox 1"/>
          <p:cNvSpPr txBox="1"/>
          <p:nvPr/>
        </p:nvSpPr>
        <p:spPr>
          <a:xfrm>
            <a:off x="674704" y="599273"/>
            <a:ext cx="7927758" cy="707886"/>
          </a:xfrm>
          <a:prstGeom prst="rect">
            <a:avLst/>
          </a:prstGeom>
          <a:noFill/>
        </p:spPr>
        <p:txBody>
          <a:bodyPr wrap="square" rtlCol="0">
            <a:spAutoFit/>
          </a:bodyPr>
          <a:lstStyle/>
          <a:p>
            <a:pPr algn="ctr"/>
            <a:r>
              <a:rPr lang="en-US" sz="4000" b="1" dirty="0">
                <a:solidFill>
                  <a:srgbClr val="002060"/>
                </a:solidFill>
                <a:latin typeface="Montserrat" pitchFamily="2" charset="77"/>
                <a:cs typeface="Arial" panose="020B0604020202020204" pitchFamily="34" charset="0"/>
              </a:rPr>
              <a:t>BROAD RIPPLE HOME TOUR</a:t>
            </a:r>
          </a:p>
        </p:txBody>
      </p:sp>
      <p:sp>
        <p:nvSpPr>
          <p:cNvPr id="6" name="TextBox 5">
            <a:extLst>
              <a:ext uri="{FF2B5EF4-FFF2-40B4-BE49-F238E27FC236}">
                <a16:creationId xmlns:a16="http://schemas.microsoft.com/office/drawing/2014/main" id="{A2BE2B36-3343-4C13-B11E-6831B0A03548}"/>
              </a:ext>
            </a:extLst>
          </p:cNvPr>
          <p:cNvSpPr txBox="1"/>
          <p:nvPr/>
        </p:nvSpPr>
        <p:spPr>
          <a:xfrm>
            <a:off x="674705" y="3670049"/>
            <a:ext cx="3867315" cy="2031325"/>
          </a:xfrm>
          <a:prstGeom prst="rect">
            <a:avLst/>
          </a:prstGeom>
          <a:noFill/>
        </p:spPr>
        <p:txBody>
          <a:bodyPr wrap="square" rtlCol="0">
            <a:spAutoFit/>
          </a:bodyPr>
          <a:lstStyle/>
          <a:p>
            <a:r>
              <a:rPr lang="en-US" dirty="0">
                <a:solidFill>
                  <a:srgbClr val="002060"/>
                </a:solidFill>
                <a:latin typeface="Montserrat" pitchFamily="2" charset="77"/>
              </a:rPr>
              <a:t>Title Sponsor: $2,500</a:t>
            </a:r>
          </a:p>
          <a:p>
            <a:r>
              <a:rPr lang="en-US" dirty="0">
                <a:solidFill>
                  <a:srgbClr val="002060"/>
                </a:solidFill>
                <a:latin typeface="Montserrat" pitchFamily="2" charset="77"/>
              </a:rPr>
              <a:t>Presenting Sponsors: $1,000</a:t>
            </a:r>
          </a:p>
          <a:p>
            <a:r>
              <a:rPr lang="en-US" dirty="0">
                <a:solidFill>
                  <a:srgbClr val="002060"/>
                </a:solidFill>
                <a:latin typeface="Montserrat" pitchFamily="2" charset="77"/>
              </a:rPr>
              <a:t>Supporting Sponsors: $500</a:t>
            </a:r>
          </a:p>
          <a:p>
            <a:r>
              <a:rPr lang="en-US" dirty="0">
                <a:solidFill>
                  <a:srgbClr val="002060"/>
                </a:solidFill>
                <a:latin typeface="Montserrat" pitchFamily="2" charset="77"/>
              </a:rPr>
              <a:t>Home Sponsor: $350</a:t>
            </a:r>
          </a:p>
          <a:p>
            <a:r>
              <a:rPr lang="en-US" dirty="0">
                <a:solidFill>
                  <a:srgbClr val="002060"/>
                </a:solidFill>
                <a:latin typeface="Montserrat" pitchFamily="2" charset="77"/>
              </a:rPr>
              <a:t>Guidebook Ads: $100-$300</a:t>
            </a:r>
          </a:p>
          <a:p>
            <a:endParaRPr lang="en-US" dirty="0">
              <a:solidFill>
                <a:srgbClr val="002060"/>
              </a:solidFill>
              <a:latin typeface="Montserrat" pitchFamily="2" charset="77"/>
            </a:endParaRPr>
          </a:p>
          <a:p>
            <a:r>
              <a:rPr lang="en-US" dirty="0">
                <a:solidFill>
                  <a:srgbClr val="002060"/>
                </a:solidFill>
                <a:latin typeface="Montserrat" pitchFamily="2" charset="77"/>
              </a:rPr>
              <a:t>Estimated attendees: 850+</a:t>
            </a:r>
          </a:p>
        </p:txBody>
      </p:sp>
      <p:pic>
        <p:nvPicPr>
          <p:cNvPr id="8" name="Picture 7">
            <a:extLst>
              <a:ext uri="{FF2B5EF4-FFF2-40B4-BE49-F238E27FC236}">
                <a16:creationId xmlns:a16="http://schemas.microsoft.com/office/drawing/2014/main" id="{D8B49BA6-7D9D-4365-8A9A-A85CBEA3B2B1}"/>
              </a:ext>
            </a:extLst>
          </p:cNvPr>
          <p:cNvPicPr>
            <a:picLocks noChangeAspect="1"/>
          </p:cNvPicPr>
          <p:nvPr/>
        </p:nvPicPr>
        <p:blipFill>
          <a:blip r:embed="rId2"/>
          <a:stretch>
            <a:fillRect/>
          </a:stretch>
        </p:blipFill>
        <p:spPr>
          <a:xfrm>
            <a:off x="5450677" y="3489595"/>
            <a:ext cx="2063306" cy="2059827"/>
          </a:xfrm>
          <a:prstGeom prst="rect">
            <a:avLst/>
          </a:prstGeom>
        </p:spPr>
      </p:pic>
      <p:sp>
        <p:nvSpPr>
          <p:cNvPr id="4" name="Footer Placeholder 3">
            <a:extLst>
              <a:ext uri="{FF2B5EF4-FFF2-40B4-BE49-F238E27FC236}">
                <a16:creationId xmlns:a16="http://schemas.microsoft.com/office/drawing/2014/main" id="{D8017472-CA35-43CF-A293-8729D2563DE2}"/>
              </a:ext>
            </a:extLst>
          </p:cNvPr>
          <p:cNvSpPr>
            <a:spLocks noGrp="1"/>
          </p:cNvSpPr>
          <p:nvPr>
            <p:ph type="ftr" sz="quarter" idx="11"/>
          </p:nvPr>
        </p:nvSpPr>
        <p:spPr/>
        <p:txBody>
          <a:bodyPr/>
          <a:lstStyle/>
          <a:p>
            <a:r>
              <a:rPr lang="en-US">
                <a:solidFill>
                  <a:srgbClr val="00205B"/>
                </a:solidFill>
                <a:latin typeface="Montserrat" pitchFamily="2" charset="77"/>
              </a:rPr>
              <a:t>BROADRIPPLEINDY.ORG</a:t>
            </a:r>
            <a:endParaRPr lang="en-US" dirty="0">
              <a:solidFill>
                <a:srgbClr val="00205B"/>
              </a:solidFill>
              <a:latin typeface="Montserrat" pitchFamily="2" charset="77"/>
            </a:endParaRPr>
          </a:p>
        </p:txBody>
      </p:sp>
    </p:spTree>
    <p:extLst>
      <p:ext uri="{BB962C8B-B14F-4D97-AF65-F5344CB8AC3E}">
        <p14:creationId xmlns:p14="http://schemas.microsoft.com/office/powerpoint/2010/main" val="3400485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55435" y="1806002"/>
            <a:ext cx="7272973" cy="1446550"/>
          </a:xfrm>
          <a:prstGeom prst="rect">
            <a:avLst/>
          </a:prstGeom>
          <a:noFill/>
        </p:spPr>
        <p:txBody>
          <a:bodyPr wrap="square" rtlCol="0">
            <a:spAutoFit/>
          </a:bodyPr>
          <a:lstStyle/>
          <a:p>
            <a:r>
              <a:rPr lang="en-US" b="1" dirty="0">
                <a:solidFill>
                  <a:srgbClr val="00205B"/>
                </a:solidFill>
                <a:latin typeface="Montserrat" pitchFamily="2" charset="77"/>
                <a:cs typeface="Arial" panose="020B0604020202020204" pitchFamily="34" charset="0"/>
              </a:rPr>
              <a:t>OCTOBER 2020 (Date TBD)</a:t>
            </a:r>
          </a:p>
          <a:p>
            <a:r>
              <a:rPr lang="en-US" sz="1400" dirty="0">
                <a:solidFill>
                  <a:srgbClr val="00205B"/>
                </a:solidFill>
                <a:latin typeface="Montserrat" pitchFamily="2" charset="77"/>
                <a:cs typeface="Arial" panose="020B0604020202020204" pitchFamily="34" charset="0"/>
              </a:rPr>
              <a:t>The Ripple Effect 5K Run-Walk features a route that winds through the Broad Ripple Cultural District neighborhood. People of all ages and ability levels are encouraged to participate in this unique evening run.  Awards are given to the top three male and female finishers in multiple age categories.   Enjoy the beer garden after the race! </a:t>
            </a:r>
          </a:p>
        </p:txBody>
      </p:sp>
      <p:sp>
        <p:nvSpPr>
          <p:cNvPr id="2" name="TextBox 1"/>
          <p:cNvSpPr txBox="1"/>
          <p:nvPr/>
        </p:nvSpPr>
        <p:spPr>
          <a:xfrm>
            <a:off x="555435" y="620356"/>
            <a:ext cx="8214463" cy="707886"/>
          </a:xfrm>
          <a:prstGeom prst="rect">
            <a:avLst/>
          </a:prstGeom>
          <a:noFill/>
        </p:spPr>
        <p:txBody>
          <a:bodyPr wrap="square" rtlCol="0">
            <a:spAutoFit/>
          </a:bodyPr>
          <a:lstStyle/>
          <a:p>
            <a:pPr algn="ctr"/>
            <a:r>
              <a:rPr lang="en-US" sz="4000" b="1" dirty="0">
                <a:solidFill>
                  <a:srgbClr val="00205B"/>
                </a:solidFill>
                <a:latin typeface="Montserrat" pitchFamily="2" charset="77"/>
                <a:cs typeface="Arial" panose="020B0604020202020204" pitchFamily="34" charset="0"/>
              </a:rPr>
              <a:t>RIPPLE EFFECT 5K RUN-WALK</a:t>
            </a:r>
          </a:p>
        </p:txBody>
      </p:sp>
      <p:sp>
        <p:nvSpPr>
          <p:cNvPr id="6" name="TextBox 5">
            <a:extLst>
              <a:ext uri="{FF2B5EF4-FFF2-40B4-BE49-F238E27FC236}">
                <a16:creationId xmlns:a16="http://schemas.microsoft.com/office/drawing/2014/main" id="{A2BE2B36-3343-4C13-B11E-6831B0A03548}"/>
              </a:ext>
            </a:extLst>
          </p:cNvPr>
          <p:cNvSpPr txBox="1"/>
          <p:nvPr/>
        </p:nvSpPr>
        <p:spPr>
          <a:xfrm>
            <a:off x="674705" y="3670049"/>
            <a:ext cx="3462580" cy="1754326"/>
          </a:xfrm>
          <a:prstGeom prst="rect">
            <a:avLst/>
          </a:prstGeom>
          <a:noFill/>
        </p:spPr>
        <p:txBody>
          <a:bodyPr wrap="square" rtlCol="0">
            <a:spAutoFit/>
          </a:bodyPr>
          <a:lstStyle/>
          <a:p>
            <a:r>
              <a:rPr lang="en-US" dirty="0">
                <a:solidFill>
                  <a:srgbClr val="00205B"/>
                </a:solidFill>
                <a:latin typeface="Montserrat" pitchFamily="2" charset="77"/>
              </a:rPr>
              <a:t>Title Sponsor: $2,000</a:t>
            </a:r>
          </a:p>
          <a:p>
            <a:r>
              <a:rPr lang="en-US" dirty="0">
                <a:solidFill>
                  <a:srgbClr val="00205B"/>
                </a:solidFill>
                <a:latin typeface="Montserrat" pitchFamily="2" charset="77"/>
              </a:rPr>
              <a:t>Presenting Sponsors: $500</a:t>
            </a:r>
          </a:p>
          <a:p>
            <a:r>
              <a:rPr lang="en-US" dirty="0">
                <a:solidFill>
                  <a:srgbClr val="00205B"/>
                </a:solidFill>
                <a:latin typeface="Montserrat" pitchFamily="2" charset="77"/>
              </a:rPr>
              <a:t>Supporting Sponsors: $250</a:t>
            </a:r>
          </a:p>
          <a:p>
            <a:endParaRPr lang="en-US" dirty="0">
              <a:solidFill>
                <a:srgbClr val="00205B"/>
              </a:solidFill>
              <a:latin typeface="Montserrat" pitchFamily="2" charset="77"/>
            </a:endParaRPr>
          </a:p>
          <a:p>
            <a:r>
              <a:rPr lang="en-US" dirty="0">
                <a:solidFill>
                  <a:srgbClr val="00205B"/>
                </a:solidFill>
                <a:latin typeface="Montserrat" pitchFamily="2" charset="77"/>
              </a:rPr>
              <a:t>Booth space: $150</a:t>
            </a:r>
          </a:p>
          <a:p>
            <a:r>
              <a:rPr lang="en-US" dirty="0">
                <a:solidFill>
                  <a:srgbClr val="00205B"/>
                </a:solidFill>
                <a:latin typeface="Montserrat" pitchFamily="2" charset="77"/>
              </a:rPr>
              <a:t>Estimated attendees: 600+</a:t>
            </a:r>
          </a:p>
        </p:txBody>
      </p:sp>
      <p:pic>
        <p:nvPicPr>
          <p:cNvPr id="8" name="Picture 7">
            <a:extLst>
              <a:ext uri="{FF2B5EF4-FFF2-40B4-BE49-F238E27FC236}">
                <a16:creationId xmlns:a16="http://schemas.microsoft.com/office/drawing/2014/main" id="{D8B49BA6-7D9D-4365-8A9A-A85CBEA3B2B1}"/>
              </a:ext>
            </a:extLst>
          </p:cNvPr>
          <p:cNvPicPr>
            <a:picLocks noChangeAspect="1"/>
          </p:cNvPicPr>
          <p:nvPr/>
        </p:nvPicPr>
        <p:blipFill>
          <a:blip r:embed="rId2"/>
          <a:stretch>
            <a:fillRect/>
          </a:stretch>
        </p:blipFill>
        <p:spPr>
          <a:xfrm>
            <a:off x="5276644" y="3284742"/>
            <a:ext cx="2356607" cy="2352633"/>
          </a:xfrm>
          <a:prstGeom prst="rect">
            <a:avLst/>
          </a:prstGeom>
        </p:spPr>
      </p:pic>
      <p:sp>
        <p:nvSpPr>
          <p:cNvPr id="4" name="Footer Placeholder 3">
            <a:extLst>
              <a:ext uri="{FF2B5EF4-FFF2-40B4-BE49-F238E27FC236}">
                <a16:creationId xmlns:a16="http://schemas.microsoft.com/office/drawing/2014/main" id="{B9D7EE16-2157-4753-B986-34B45E2E7B04}"/>
              </a:ext>
            </a:extLst>
          </p:cNvPr>
          <p:cNvSpPr>
            <a:spLocks noGrp="1"/>
          </p:cNvSpPr>
          <p:nvPr>
            <p:ph type="ftr" sz="quarter" idx="11"/>
          </p:nvPr>
        </p:nvSpPr>
        <p:spPr/>
        <p:txBody>
          <a:bodyPr/>
          <a:lstStyle/>
          <a:p>
            <a:r>
              <a:rPr lang="en-US" dirty="0"/>
              <a:t>BROADRIPPLEINDY.</a:t>
            </a:r>
            <a:r>
              <a:rPr lang="en-US" dirty="0">
                <a:solidFill>
                  <a:srgbClr val="00205B"/>
                </a:solidFill>
                <a:latin typeface="Montserrat" pitchFamily="2" charset="77"/>
              </a:rPr>
              <a:t>ORG</a:t>
            </a:r>
          </a:p>
        </p:txBody>
      </p:sp>
    </p:spTree>
    <p:extLst>
      <p:ext uri="{BB962C8B-B14F-4D97-AF65-F5344CB8AC3E}">
        <p14:creationId xmlns:p14="http://schemas.microsoft.com/office/powerpoint/2010/main" val="3994738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55435" y="1806002"/>
            <a:ext cx="7272973" cy="1446550"/>
          </a:xfrm>
          <a:prstGeom prst="rect">
            <a:avLst/>
          </a:prstGeom>
          <a:noFill/>
        </p:spPr>
        <p:txBody>
          <a:bodyPr wrap="square" rtlCol="0">
            <a:spAutoFit/>
          </a:bodyPr>
          <a:lstStyle/>
          <a:p>
            <a:r>
              <a:rPr lang="en-US" b="1" dirty="0">
                <a:solidFill>
                  <a:srgbClr val="00205B"/>
                </a:solidFill>
                <a:latin typeface="Montserrat" pitchFamily="2" charset="77"/>
                <a:cs typeface="Arial" panose="020B0604020202020204" pitchFamily="34" charset="0"/>
              </a:rPr>
              <a:t>December 2020 (Date TBD)</a:t>
            </a:r>
          </a:p>
          <a:p>
            <a:r>
              <a:rPr lang="en-US" sz="1400" dirty="0">
                <a:solidFill>
                  <a:srgbClr val="00205B"/>
                </a:solidFill>
                <a:latin typeface="Montserrat" pitchFamily="2" charset="77"/>
                <a:cs typeface="Arial" panose="020B0604020202020204" pitchFamily="34" charset="0"/>
              </a:rPr>
              <a:t>Broad Ripple’s winter family event is Lights Up!  The event features a Kids Wonderland activity village with numerous holiday-themed activities and crafts, a chance to visit with Santa, and Indianapolis’ only twilight parade on Broad Ripple Avenue, followed by a holiday lighting ceremony in the Village.</a:t>
            </a:r>
          </a:p>
          <a:p>
            <a:endParaRPr lang="en-US" sz="1400" dirty="0">
              <a:solidFill>
                <a:srgbClr val="00205B"/>
              </a:solidFill>
              <a:latin typeface="Montserrat" pitchFamily="2" charset="77"/>
              <a:cs typeface="Arial" panose="020B0604020202020204" pitchFamily="34" charset="0"/>
            </a:endParaRPr>
          </a:p>
        </p:txBody>
      </p:sp>
      <p:sp>
        <p:nvSpPr>
          <p:cNvPr id="2" name="TextBox 1"/>
          <p:cNvSpPr txBox="1"/>
          <p:nvPr/>
        </p:nvSpPr>
        <p:spPr>
          <a:xfrm>
            <a:off x="555435" y="687613"/>
            <a:ext cx="7927758" cy="707886"/>
          </a:xfrm>
          <a:prstGeom prst="rect">
            <a:avLst/>
          </a:prstGeom>
          <a:noFill/>
        </p:spPr>
        <p:txBody>
          <a:bodyPr wrap="square" rtlCol="0">
            <a:spAutoFit/>
          </a:bodyPr>
          <a:lstStyle/>
          <a:p>
            <a:pPr algn="ctr"/>
            <a:r>
              <a:rPr lang="en-US" sz="4000" b="1" dirty="0">
                <a:solidFill>
                  <a:srgbClr val="00205B"/>
                </a:solidFill>
                <a:latin typeface="Montserrat" pitchFamily="2" charset="77"/>
                <a:cs typeface="Arial" panose="020B0604020202020204" pitchFamily="34" charset="0"/>
              </a:rPr>
              <a:t>BROAD RIPPLE LIGHTS UP!</a:t>
            </a:r>
          </a:p>
        </p:txBody>
      </p:sp>
      <p:sp>
        <p:nvSpPr>
          <p:cNvPr id="6" name="TextBox 5">
            <a:extLst>
              <a:ext uri="{FF2B5EF4-FFF2-40B4-BE49-F238E27FC236}">
                <a16:creationId xmlns:a16="http://schemas.microsoft.com/office/drawing/2014/main" id="{A2BE2B36-3343-4C13-B11E-6831B0A03548}"/>
              </a:ext>
            </a:extLst>
          </p:cNvPr>
          <p:cNvSpPr txBox="1"/>
          <p:nvPr/>
        </p:nvSpPr>
        <p:spPr>
          <a:xfrm>
            <a:off x="577047" y="3622293"/>
            <a:ext cx="4637561" cy="2031325"/>
          </a:xfrm>
          <a:prstGeom prst="rect">
            <a:avLst/>
          </a:prstGeom>
          <a:noFill/>
        </p:spPr>
        <p:txBody>
          <a:bodyPr wrap="square" rtlCol="0">
            <a:spAutoFit/>
          </a:bodyPr>
          <a:lstStyle/>
          <a:p>
            <a:r>
              <a:rPr lang="en-US" dirty="0">
                <a:solidFill>
                  <a:srgbClr val="00205B"/>
                </a:solidFill>
                <a:latin typeface="Montserrat" pitchFamily="2" charset="77"/>
              </a:rPr>
              <a:t>Title Sponsor: $2,500</a:t>
            </a:r>
          </a:p>
          <a:p>
            <a:r>
              <a:rPr lang="en-US" dirty="0">
                <a:solidFill>
                  <a:srgbClr val="00205B"/>
                </a:solidFill>
                <a:latin typeface="Montserrat" pitchFamily="2" charset="77"/>
              </a:rPr>
              <a:t>Parade Sponsor: $1000</a:t>
            </a:r>
          </a:p>
          <a:p>
            <a:r>
              <a:rPr lang="en-US" dirty="0">
                <a:solidFill>
                  <a:srgbClr val="00205B"/>
                </a:solidFill>
                <a:latin typeface="Montserrat" pitchFamily="2" charset="77"/>
              </a:rPr>
              <a:t>Wonderland Village Sponsor: $1000</a:t>
            </a:r>
          </a:p>
          <a:p>
            <a:r>
              <a:rPr lang="en-US" dirty="0">
                <a:solidFill>
                  <a:srgbClr val="00205B"/>
                </a:solidFill>
                <a:latin typeface="Montserrat" pitchFamily="2" charset="77"/>
              </a:rPr>
              <a:t>Presenting Sponsors: $500</a:t>
            </a:r>
          </a:p>
          <a:p>
            <a:r>
              <a:rPr lang="en-US" dirty="0">
                <a:solidFill>
                  <a:srgbClr val="00205B"/>
                </a:solidFill>
                <a:latin typeface="Montserrat" pitchFamily="2" charset="77"/>
              </a:rPr>
              <a:t>Supporting Sponsors: $250</a:t>
            </a:r>
          </a:p>
          <a:p>
            <a:endParaRPr lang="en-US" dirty="0">
              <a:solidFill>
                <a:srgbClr val="00205B"/>
              </a:solidFill>
              <a:latin typeface="Montserrat" pitchFamily="2" charset="77"/>
            </a:endParaRPr>
          </a:p>
          <a:p>
            <a:r>
              <a:rPr lang="en-US" dirty="0">
                <a:solidFill>
                  <a:srgbClr val="00205B"/>
                </a:solidFill>
                <a:latin typeface="Montserrat" pitchFamily="2" charset="77"/>
              </a:rPr>
              <a:t>Estimated attendees: 3,000+</a:t>
            </a:r>
          </a:p>
        </p:txBody>
      </p:sp>
      <p:pic>
        <p:nvPicPr>
          <p:cNvPr id="8" name="Picture 7">
            <a:extLst>
              <a:ext uri="{FF2B5EF4-FFF2-40B4-BE49-F238E27FC236}">
                <a16:creationId xmlns:a16="http://schemas.microsoft.com/office/drawing/2014/main" id="{D8B49BA6-7D9D-4365-8A9A-A85CBEA3B2B1}"/>
              </a:ext>
            </a:extLst>
          </p:cNvPr>
          <p:cNvPicPr>
            <a:picLocks noChangeAspect="1"/>
          </p:cNvPicPr>
          <p:nvPr/>
        </p:nvPicPr>
        <p:blipFill>
          <a:blip r:embed="rId2"/>
          <a:stretch>
            <a:fillRect/>
          </a:stretch>
        </p:blipFill>
        <p:spPr>
          <a:xfrm>
            <a:off x="5214608" y="3462424"/>
            <a:ext cx="2355032" cy="2351061"/>
          </a:xfrm>
          <a:prstGeom prst="rect">
            <a:avLst/>
          </a:prstGeom>
        </p:spPr>
      </p:pic>
      <p:sp>
        <p:nvSpPr>
          <p:cNvPr id="4" name="Footer Placeholder 3">
            <a:extLst>
              <a:ext uri="{FF2B5EF4-FFF2-40B4-BE49-F238E27FC236}">
                <a16:creationId xmlns:a16="http://schemas.microsoft.com/office/drawing/2014/main" id="{5EA8D69A-F587-425D-98B0-40C10BC1896B}"/>
              </a:ext>
            </a:extLst>
          </p:cNvPr>
          <p:cNvSpPr>
            <a:spLocks noGrp="1"/>
          </p:cNvSpPr>
          <p:nvPr>
            <p:ph type="ftr" sz="quarter" idx="11"/>
          </p:nvPr>
        </p:nvSpPr>
        <p:spPr/>
        <p:txBody>
          <a:bodyPr/>
          <a:lstStyle/>
          <a:p>
            <a:r>
              <a:rPr lang="en-US">
                <a:solidFill>
                  <a:srgbClr val="00205B"/>
                </a:solidFill>
                <a:latin typeface="Montserrat" pitchFamily="2" charset="77"/>
              </a:rPr>
              <a:t>BROADRIPPLEINDY.ORG</a:t>
            </a:r>
            <a:endParaRPr lang="en-US" dirty="0">
              <a:solidFill>
                <a:srgbClr val="00205B"/>
              </a:solidFill>
              <a:latin typeface="Montserrat" pitchFamily="2" charset="77"/>
            </a:endParaRPr>
          </a:p>
        </p:txBody>
      </p:sp>
    </p:spTree>
    <p:extLst>
      <p:ext uri="{BB962C8B-B14F-4D97-AF65-F5344CB8AC3E}">
        <p14:creationId xmlns:p14="http://schemas.microsoft.com/office/powerpoint/2010/main" val="2813476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74704" y="1707313"/>
            <a:ext cx="7272973" cy="4247317"/>
          </a:xfrm>
          <a:prstGeom prst="rect">
            <a:avLst/>
          </a:prstGeom>
          <a:noFill/>
        </p:spPr>
        <p:txBody>
          <a:bodyPr wrap="square" rtlCol="0">
            <a:spAutoFit/>
          </a:bodyPr>
          <a:lstStyle/>
          <a:p>
            <a:r>
              <a:rPr lang="en-US" dirty="0">
                <a:solidFill>
                  <a:srgbClr val="00205B"/>
                </a:solidFill>
                <a:latin typeface="Montserrat" pitchFamily="2" charset="77"/>
              </a:rPr>
              <a:t>Benefits include recognition as TITLE SPONSOR on: </a:t>
            </a:r>
          </a:p>
          <a:p>
            <a:pPr marL="285750" lvl="0" indent="-285750">
              <a:buFont typeface="Arial" panose="020B0604020202020204" pitchFamily="34" charset="0"/>
              <a:buChar char="•"/>
            </a:pPr>
            <a:r>
              <a:rPr lang="en-US" sz="1400" dirty="0">
                <a:solidFill>
                  <a:srgbClr val="00205B"/>
                </a:solidFill>
                <a:latin typeface="Montserrat" pitchFamily="2" charset="77"/>
              </a:rPr>
              <a:t>Your business listed with event on BRVA Garden Sign kiosk at Westfield and College the week of the event </a:t>
            </a:r>
            <a:r>
              <a:rPr lang="en-US" sz="1400" i="1" dirty="0">
                <a:solidFill>
                  <a:srgbClr val="00205B"/>
                </a:solidFill>
                <a:latin typeface="Montserrat" pitchFamily="2" charset="77"/>
              </a:rPr>
              <a:t>(30,000 cars pass by daily)</a:t>
            </a:r>
            <a:endParaRPr lang="en-US" sz="1400" dirty="0">
              <a:solidFill>
                <a:srgbClr val="00205B"/>
              </a:solidFill>
              <a:latin typeface="Montserrat" pitchFamily="2" charset="77"/>
            </a:endParaRPr>
          </a:p>
          <a:p>
            <a:pPr marL="285750" lvl="0" indent="-285750">
              <a:buFont typeface="Arial" panose="020B0604020202020204" pitchFamily="34" charset="0"/>
              <a:buChar char="•"/>
            </a:pPr>
            <a:r>
              <a:rPr lang="en-US" sz="1400" dirty="0">
                <a:solidFill>
                  <a:srgbClr val="00205B"/>
                </a:solidFill>
                <a:latin typeface="Montserrat" pitchFamily="2" charset="77"/>
              </a:rPr>
              <a:t>Business logo on the event poster </a:t>
            </a:r>
            <a:r>
              <a:rPr lang="en-US" sz="1400" i="1" dirty="0">
                <a:solidFill>
                  <a:srgbClr val="00205B"/>
                </a:solidFill>
                <a:latin typeface="Montserrat" pitchFamily="2" charset="77"/>
              </a:rPr>
              <a:t>(100 distributed to local shops) </a:t>
            </a:r>
            <a:endParaRPr lang="en-US" sz="1400" dirty="0">
              <a:solidFill>
                <a:srgbClr val="00205B"/>
              </a:solidFill>
              <a:latin typeface="Montserrat" pitchFamily="2" charset="77"/>
            </a:endParaRPr>
          </a:p>
          <a:p>
            <a:pPr marL="285750" lvl="0" indent="-285750">
              <a:buFont typeface="Arial" panose="020B0604020202020204" pitchFamily="34" charset="0"/>
              <a:buChar char="•"/>
            </a:pPr>
            <a:r>
              <a:rPr lang="en-US" sz="1400" dirty="0">
                <a:solidFill>
                  <a:srgbClr val="00205B"/>
                </a:solidFill>
                <a:latin typeface="Montserrat" pitchFamily="2" charset="77"/>
              </a:rPr>
              <a:t>Business logo on event Yard signs </a:t>
            </a:r>
            <a:r>
              <a:rPr lang="en-US" sz="1400" i="1" dirty="0">
                <a:solidFill>
                  <a:srgbClr val="00205B"/>
                </a:solidFill>
                <a:latin typeface="Montserrat" pitchFamily="2" charset="77"/>
              </a:rPr>
              <a:t>(50 signs throughout Midtown)</a:t>
            </a:r>
            <a:endParaRPr lang="en-US" sz="1400" dirty="0">
              <a:solidFill>
                <a:srgbClr val="00205B"/>
              </a:solidFill>
              <a:latin typeface="Montserrat" pitchFamily="2" charset="77"/>
            </a:endParaRPr>
          </a:p>
          <a:p>
            <a:pPr marL="285750" lvl="0" indent="-285750">
              <a:buFont typeface="Arial" panose="020B0604020202020204" pitchFamily="34" charset="0"/>
              <a:buChar char="•"/>
            </a:pPr>
            <a:r>
              <a:rPr lang="en-US" sz="1400" dirty="0">
                <a:solidFill>
                  <a:srgbClr val="00205B"/>
                </a:solidFill>
                <a:latin typeface="Montserrat" pitchFamily="2" charset="77"/>
              </a:rPr>
              <a:t>Business logo on Rack cards </a:t>
            </a:r>
            <a:r>
              <a:rPr lang="en-US" sz="1400" i="1" dirty="0">
                <a:solidFill>
                  <a:srgbClr val="00205B"/>
                </a:solidFill>
                <a:latin typeface="Montserrat" pitchFamily="2" charset="77"/>
              </a:rPr>
              <a:t>(3,000 distributed locally)</a:t>
            </a:r>
            <a:r>
              <a:rPr lang="en-US" sz="1400" dirty="0">
                <a:solidFill>
                  <a:srgbClr val="00205B"/>
                </a:solidFill>
                <a:latin typeface="Montserrat" pitchFamily="2" charset="77"/>
              </a:rPr>
              <a:t> </a:t>
            </a:r>
          </a:p>
          <a:p>
            <a:pPr marL="285750" lvl="0" indent="-285750">
              <a:buFont typeface="Arial" panose="020B0604020202020204" pitchFamily="34" charset="0"/>
              <a:buChar char="•"/>
            </a:pPr>
            <a:r>
              <a:rPr lang="en-US" sz="1400" dirty="0">
                <a:solidFill>
                  <a:srgbClr val="00205B"/>
                </a:solidFill>
                <a:latin typeface="Montserrat" pitchFamily="2" charset="77"/>
              </a:rPr>
              <a:t>Business logo on Event Banners </a:t>
            </a:r>
            <a:r>
              <a:rPr lang="en-US" sz="1400" i="1" dirty="0">
                <a:solidFill>
                  <a:srgbClr val="00205B"/>
                </a:solidFill>
                <a:latin typeface="Montserrat" pitchFamily="2" charset="77"/>
              </a:rPr>
              <a:t>(Three hung in prominent Village locations)</a:t>
            </a:r>
            <a:r>
              <a:rPr lang="en-US" sz="1400" dirty="0">
                <a:solidFill>
                  <a:srgbClr val="00205B"/>
                </a:solidFill>
                <a:latin typeface="Montserrat" pitchFamily="2" charset="77"/>
              </a:rPr>
              <a:t> </a:t>
            </a:r>
          </a:p>
          <a:p>
            <a:pPr marL="285750" lvl="0" indent="-285750">
              <a:buFont typeface="Arial" panose="020B0604020202020204" pitchFamily="34" charset="0"/>
              <a:buChar char="•"/>
            </a:pPr>
            <a:r>
              <a:rPr lang="en-US" sz="1400" dirty="0">
                <a:solidFill>
                  <a:srgbClr val="00205B"/>
                </a:solidFill>
                <a:latin typeface="Montserrat" pitchFamily="2" charset="77"/>
              </a:rPr>
              <a:t>Business logo displayed on the on the Broad Ripple event website and hyper-linked to your website</a:t>
            </a:r>
          </a:p>
          <a:p>
            <a:pPr marL="285750" indent="-285750">
              <a:buFont typeface="Arial" panose="020B0604020202020204" pitchFamily="34" charset="0"/>
              <a:buChar char="•"/>
            </a:pPr>
            <a:r>
              <a:rPr lang="en-US" sz="1400" dirty="0">
                <a:solidFill>
                  <a:srgbClr val="00205B"/>
                </a:solidFill>
                <a:latin typeface="Montserrat" pitchFamily="2" charset="77"/>
              </a:rPr>
              <a:t>Your logo displayed in the online version of the Broad Ripple Gazette and Broad Ripple Magazine print ad</a:t>
            </a:r>
            <a:r>
              <a:rPr lang="en-US" sz="1400" i="1" dirty="0">
                <a:solidFill>
                  <a:srgbClr val="00205B"/>
                </a:solidFill>
                <a:latin typeface="Montserrat" pitchFamily="2" charset="77"/>
              </a:rPr>
              <a:t> (11,000 copies)</a:t>
            </a:r>
            <a:r>
              <a:rPr lang="en-US" sz="1400" dirty="0">
                <a:solidFill>
                  <a:srgbClr val="00205B"/>
                </a:solidFill>
                <a:latin typeface="Montserrat" pitchFamily="2" charset="77"/>
              </a:rPr>
              <a:t> </a:t>
            </a:r>
          </a:p>
          <a:p>
            <a:pPr marL="285750" indent="-285750">
              <a:buFont typeface="Arial" panose="020B0604020202020204" pitchFamily="34" charset="0"/>
              <a:buChar char="•"/>
            </a:pPr>
            <a:r>
              <a:rPr lang="en-US" sz="1400" dirty="0">
                <a:solidFill>
                  <a:srgbClr val="00205B"/>
                </a:solidFill>
                <a:latin typeface="Montserrat" pitchFamily="2" charset="77"/>
              </a:rPr>
              <a:t>A free booth at the event for the title sponsor (provide your own tent)</a:t>
            </a:r>
          </a:p>
          <a:p>
            <a:pPr marL="285750" lvl="0" indent="-285750">
              <a:buFont typeface="Arial" panose="020B0604020202020204" pitchFamily="34" charset="0"/>
              <a:buChar char="•"/>
            </a:pPr>
            <a:endParaRPr lang="en-US" sz="1400" dirty="0">
              <a:solidFill>
                <a:srgbClr val="00205B"/>
              </a:solidFill>
              <a:latin typeface="Montserrat" pitchFamily="2" charset="77"/>
            </a:endParaRPr>
          </a:p>
          <a:p>
            <a:pPr lvl="0"/>
            <a:r>
              <a:rPr lang="en-US" sz="1400" dirty="0">
                <a:solidFill>
                  <a:srgbClr val="00205B"/>
                </a:solidFill>
                <a:latin typeface="Montserrat" pitchFamily="2" charset="77"/>
              </a:rPr>
              <a:t>Events also advertised</a:t>
            </a:r>
          </a:p>
          <a:p>
            <a:pPr marL="285750" lvl="0" indent="-285750">
              <a:buFont typeface="Arial" panose="020B0604020202020204" pitchFamily="34" charset="0"/>
              <a:buChar char="•"/>
            </a:pPr>
            <a:r>
              <a:rPr lang="en-US" sz="1400" dirty="0">
                <a:solidFill>
                  <a:srgbClr val="00205B"/>
                </a:solidFill>
                <a:latin typeface="Montserrat" pitchFamily="2" charset="77"/>
              </a:rPr>
              <a:t>Event email </a:t>
            </a:r>
            <a:r>
              <a:rPr lang="en-US" sz="1400" dirty="0" err="1">
                <a:solidFill>
                  <a:srgbClr val="00205B"/>
                </a:solidFill>
                <a:latin typeface="Montserrat" pitchFamily="2" charset="77"/>
              </a:rPr>
              <a:t>eBlasts</a:t>
            </a:r>
            <a:r>
              <a:rPr lang="en-US" sz="1400" dirty="0">
                <a:solidFill>
                  <a:srgbClr val="00205B"/>
                </a:solidFill>
                <a:latin typeface="Montserrat" pitchFamily="2" charset="77"/>
              </a:rPr>
              <a:t> </a:t>
            </a:r>
            <a:r>
              <a:rPr lang="en-US" sz="1400" i="1" dirty="0">
                <a:solidFill>
                  <a:srgbClr val="00205B"/>
                </a:solidFill>
                <a:latin typeface="Montserrat" pitchFamily="2" charset="77"/>
              </a:rPr>
              <a:t>(10,000+ subscribers)</a:t>
            </a:r>
            <a:endParaRPr lang="en-US" sz="1400" dirty="0">
              <a:solidFill>
                <a:srgbClr val="00205B"/>
              </a:solidFill>
              <a:latin typeface="Montserrat" pitchFamily="2" charset="77"/>
            </a:endParaRPr>
          </a:p>
          <a:p>
            <a:pPr marL="285750" lvl="0" indent="-285750">
              <a:buFont typeface="Arial" panose="020B0604020202020204" pitchFamily="34" charset="0"/>
              <a:buChar char="•"/>
            </a:pPr>
            <a:r>
              <a:rPr lang="en-US" sz="1400" dirty="0">
                <a:solidFill>
                  <a:srgbClr val="00205B"/>
                </a:solidFill>
                <a:latin typeface="Montserrat" pitchFamily="2" charset="77"/>
              </a:rPr>
              <a:t>Facebook, Instagram and Twitter </a:t>
            </a:r>
            <a:r>
              <a:rPr lang="en-US" sz="1400" i="1" dirty="0">
                <a:solidFill>
                  <a:srgbClr val="00205B"/>
                </a:solidFill>
                <a:latin typeface="Montserrat" pitchFamily="2" charset="77"/>
              </a:rPr>
              <a:t>(over 60,000 followers on all platforms)</a:t>
            </a:r>
          </a:p>
          <a:p>
            <a:pPr marL="285750" lvl="0" indent="-285750">
              <a:buFont typeface="Arial" panose="020B0604020202020204" pitchFamily="34" charset="0"/>
              <a:buChar char="•"/>
            </a:pPr>
            <a:endParaRPr lang="en-US" sz="1400" i="1" dirty="0">
              <a:solidFill>
                <a:srgbClr val="00205B"/>
              </a:solidFill>
              <a:latin typeface="Montserrat" pitchFamily="2" charset="77"/>
            </a:endParaRPr>
          </a:p>
          <a:p>
            <a:pPr lvl="0"/>
            <a:r>
              <a:rPr lang="en-US" sz="1400" i="1" dirty="0">
                <a:solidFill>
                  <a:srgbClr val="00205B"/>
                </a:solidFill>
                <a:latin typeface="Montserrat" pitchFamily="2" charset="77"/>
              </a:rPr>
              <a:t>*</a:t>
            </a:r>
            <a:r>
              <a:rPr lang="en-US" sz="1400" b="1" i="1" dirty="0">
                <a:solidFill>
                  <a:srgbClr val="00205B"/>
                </a:solidFill>
                <a:latin typeface="Montserrat" pitchFamily="2" charset="77"/>
              </a:rPr>
              <a:t>Please note: as we tailor marketing per event, this list is subject to  change</a:t>
            </a:r>
          </a:p>
          <a:p>
            <a:pPr marL="285750" lvl="0" indent="-285750">
              <a:buFont typeface="Arial" panose="020B0604020202020204" pitchFamily="34" charset="0"/>
              <a:buChar char="•"/>
            </a:pPr>
            <a:endParaRPr lang="en-US" sz="1400" dirty="0">
              <a:solidFill>
                <a:srgbClr val="00205B"/>
              </a:solidFill>
              <a:latin typeface="Montserrat" pitchFamily="2" charset="77"/>
            </a:endParaRPr>
          </a:p>
        </p:txBody>
      </p:sp>
      <p:sp>
        <p:nvSpPr>
          <p:cNvPr id="2" name="TextBox 1"/>
          <p:cNvSpPr txBox="1"/>
          <p:nvPr/>
        </p:nvSpPr>
        <p:spPr>
          <a:xfrm>
            <a:off x="674704" y="599273"/>
            <a:ext cx="7927758" cy="707886"/>
          </a:xfrm>
          <a:prstGeom prst="rect">
            <a:avLst/>
          </a:prstGeom>
          <a:noFill/>
        </p:spPr>
        <p:txBody>
          <a:bodyPr wrap="square" rtlCol="0">
            <a:spAutoFit/>
          </a:bodyPr>
          <a:lstStyle/>
          <a:p>
            <a:r>
              <a:rPr lang="en-US" sz="4000" b="1" dirty="0">
                <a:solidFill>
                  <a:srgbClr val="00205B"/>
                </a:solidFill>
                <a:latin typeface="Montserrat" pitchFamily="2" charset="77"/>
                <a:cs typeface="Arial" panose="020B0604020202020204" pitchFamily="34" charset="0"/>
              </a:rPr>
              <a:t>Title Sponsor Benefits</a:t>
            </a:r>
          </a:p>
        </p:txBody>
      </p:sp>
      <p:sp>
        <p:nvSpPr>
          <p:cNvPr id="4" name="Footer Placeholder 3">
            <a:extLst>
              <a:ext uri="{FF2B5EF4-FFF2-40B4-BE49-F238E27FC236}">
                <a16:creationId xmlns:a16="http://schemas.microsoft.com/office/drawing/2014/main" id="{DC99C8C0-C2C5-4A4B-B050-ED9123D593D2}"/>
              </a:ext>
            </a:extLst>
          </p:cNvPr>
          <p:cNvSpPr>
            <a:spLocks noGrp="1"/>
          </p:cNvSpPr>
          <p:nvPr>
            <p:ph type="ftr" sz="quarter" idx="11"/>
          </p:nvPr>
        </p:nvSpPr>
        <p:spPr/>
        <p:txBody>
          <a:bodyPr/>
          <a:lstStyle/>
          <a:p>
            <a:r>
              <a:rPr lang="en-US" dirty="0">
                <a:solidFill>
                  <a:srgbClr val="00205B"/>
                </a:solidFill>
                <a:latin typeface="Montserrat" pitchFamily="2" charset="77"/>
              </a:rPr>
              <a:t>BROADRIPPLEINDY</a:t>
            </a:r>
            <a:r>
              <a:rPr lang="en-US" dirty="0"/>
              <a:t>.ORG</a:t>
            </a:r>
          </a:p>
        </p:txBody>
      </p:sp>
    </p:spTree>
    <p:extLst>
      <p:ext uri="{BB962C8B-B14F-4D97-AF65-F5344CB8AC3E}">
        <p14:creationId xmlns:p14="http://schemas.microsoft.com/office/powerpoint/2010/main" val="11204245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706CAE3224FE94ABE05A6C5FA42D784" ma:contentTypeVersion="6" ma:contentTypeDescription="Create a new document." ma:contentTypeScope="" ma:versionID="eb128a0670498ff0a80f15a1c01cdcee">
  <xsd:schema xmlns:xsd="http://www.w3.org/2001/XMLSchema" xmlns:xs="http://www.w3.org/2001/XMLSchema" xmlns:p="http://schemas.microsoft.com/office/2006/metadata/properties" xmlns:ns2="a8fd1d40-1b75-4546-86ca-e749794694c8" targetNamespace="http://schemas.microsoft.com/office/2006/metadata/properties" ma:root="true" ma:fieldsID="2c6f0388f803b509514b386f6ee74c69" ns2:_="">
    <xsd:import namespace="a8fd1d40-1b75-4546-86ca-e749794694c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fd1d40-1b75-4546-86ca-e749794694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7D009E-60E5-448A-8167-C7220018C6A6}">
  <ds:schemaRefs>
    <ds:schemaRef ds:uri="http://schemas.microsoft.com/sharepoint/v3/contenttype/forms"/>
  </ds:schemaRefs>
</ds:datastoreItem>
</file>

<file path=customXml/itemProps2.xml><?xml version="1.0" encoding="utf-8"?>
<ds:datastoreItem xmlns:ds="http://schemas.openxmlformats.org/officeDocument/2006/customXml" ds:itemID="{95EBC68B-F6DF-4B74-9CFD-F4192F45F44C}">
  <ds:schemaRefs>
    <ds:schemaRef ds:uri="http://schemas.microsoft.com/office/2006/documentManagement/types"/>
    <ds:schemaRef ds:uri="http://schemas.openxmlformats.org/package/2006/metadata/core-properties"/>
    <ds:schemaRef ds:uri="http://www.w3.org/XML/1998/namespace"/>
    <ds:schemaRef ds:uri="http://purl.org/dc/elements/1.1/"/>
    <ds:schemaRef ds:uri="http://schemas.microsoft.com/office/2006/metadata/properties"/>
    <ds:schemaRef ds:uri="http://purl.org/dc/terms/"/>
    <ds:schemaRef ds:uri="http://schemas.microsoft.com/office/infopath/2007/PartnerControls"/>
    <ds:schemaRef ds:uri="a8fd1d40-1b75-4546-86ca-e749794694c8"/>
    <ds:schemaRef ds:uri="http://purl.org/dc/dcmitype/"/>
  </ds:schemaRefs>
</ds:datastoreItem>
</file>

<file path=customXml/itemProps3.xml><?xml version="1.0" encoding="utf-8"?>
<ds:datastoreItem xmlns:ds="http://schemas.openxmlformats.org/officeDocument/2006/customXml" ds:itemID="{37D3AD3C-7E1F-4913-B188-632E879D2F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8fd1d40-1b75-4546-86ca-e749794694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14854</TotalTime>
  <Words>1441</Words>
  <Application>Microsoft Macintosh PowerPoint</Application>
  <PresentationFormat>On-screen Show (4:3)</PresentationFormat>
  <Paragraphs>151</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Montserrat</vt:lpstr>
      <vt:lpstr>Office Theme</vt:lpstr>
      <vt:lpstr> 2020 SPONSORSHIP OPPORTUNITIES Email us at info@brva.org</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Slingshot SEO</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BRVA Quarterly Public meeting</dc:title>
  <dc:creator>Mark Wolf</dc:creator>
  <cp:lastModifiedBy>Colleen Fanning</cp:lastModifiedBy>
  <cp:revision>299</cp:revision>
  <dcterms:created xsi:type="dcterms:W3CDTF">2011-04-18T01:24:42Z</dcterms:created>
  <dcterms:modified xsi:type="dcterms:W3CDTF">2020-01-27T20:37:45Z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1052296224</vt:i4>
  </property>
  <property fmtid="{D5CDD505-2E9C-101B-9397-08002B2CF9AE}" pid="3" name="_NewReviewCycle">
    <vt:lpwstr/>
  </property>
  <property fmtid="{D5CDD505-2E9C-101B-9397-08002B2CF9AE}" pid="4" name="_EmailSubject">
    <vt:lpwstr>annual meeting powerpoint</vt:lpwstr>
  </property>
  <property fmtid="{D5CDD505-2E9C-101B-9397-08002B2CF9AE}" pid="5" name="_AuthorEmail">
    <vt:lpwstr>elizabeth.marshall.quht@statefarm.com</vt:lpwstr>
  </property>
  <property fmtid="{D5CDD505-2E9C-101B-9397-08002B2CF9AE}" pid="6" name="_AuthorEmailDisplayName">
    <vt:lpwstr>Elizabeth Marshall</vt:lpwstr>
  </property>
  <property fmtid="{D5CDD505-2E9C-101B-9397-08002B2CF9AE}" pid="7" name="ContentTypeId">
    <vt:lpwstr>0x0101009706CAE3224FE94ABE05A6C5FA42D784</vt:lpwstr>
  </property>
</Properties>
</file>